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742" r:id="rId1"/>
    <p:sldMasterId id="2147483743" r:id="rId2"/>
  </p:sldMasterIdLst>
  <p:notesMasterIdLst>
    <p:notesMasterId r:id="rId122"/>
  </p:notesMasterIdLst>
  <p:sldIdLst>
    <p:sldId id="256" r:id="rId3"/>
    <p:sldId id="257" r:id="rId4"/>
    <p:sldId id="258" r:id="rId5"/>
    <p:sldId id="259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268" r:id="rId15"/>
    <p:sldId id="269" r:id="rId16"/>
    <p:sldId id="270" r:id="rId17"/>
    <p:sldId id="271" r:id="rId18"/>
    <p:sldId id="431" r:id="rId19"/>
    <p:sldId id="336" r:id="rId20"/>
    <p:sldId id="337" r:id="rId21"/>
    <p:sldId id="338" r:id="rId22"/>
    <p:sldId id="272" r:id="rId23"/>
    <p:sldId id="274" r:id="rId24"/>
    <p:sldId id="285" r:id="rId25"/>
    <p:sldId id="324" r:id="rId26"/>
    <p:sldId id="325" r:id="rId27"/>
    <p:sldId id="326" r:id="rId28"/>
    <p:sldId id="327" r:id="rId29"/>
    <p:sldId id="470" r:id="rId30"/>
    <p:sldId id="471" r:id="rId31"/>
    <p:sldId id="472" r:id="rId32"/>
    <p:sldId id="473" r:id="rId33"/>
    <p:sldId id="474" r:id="rId34"/>
    <p:sldId id="476" r:id="rId35"/>
    <p:sldId id="477" r:id="rId36"/>
    <p:sldId id="475" r:id="rId37"/>
    <p:sldId id="419" r:id="rId38"/>
    <p:sldId id="420" r:id="rId39"/>
    <p:sldId id="421" r:id="rId40"/>
    <p:sldId id="422" r:id="rId41"/>
    <p:sldId id="423" r:id="rId42"/>
    <p:sldId id="424" r:id="rId43"/>
    <p:sldId id="425" r:id="rId44"/>
    <p:sldId id="426" r:id="rId45"/>
    <p:sldId id="427" r:id="rId46"/>
    <p:sldId id="428" r:id="rId47"/>
    <p:sldId id="429" r:id="rId48"/>
    <p:sldId id="430" r:id="rId49"/>
    <p:sldId id="347" r:id="rId50"/>
    <p:sldId id="289" r:id="rId51"/>
    <p:sldId id="290" r:id="rId52"/>
    <p:sldId id="291" r:id="rId53"/>
    <p:sldId id="348" r:id="rId54"/>
    <p:sldId id="349" r:id="rId55"/>
    <p:sldId id="288" r:id="rId56"/>
    <p:sldId id="350" r:id="rId57"/>
    <p:sldId id="292" r:id="rId58"/>
    <p:sldId id="351" r:id="rId59"/>
    <p:sldId id="352" r:id="rId60"/>
    <p:sldId id="353" r:id="rId61"/>
    <p:sldId id="414" r:id="rId62"/>
    <p:sldId id="418" r:id="rId63"/>
    <p:sldId id="417" r:id="rId64"/>
    <p:sldId id="415" r:id="rId65"/>
    <p:sldId id="416" r:id="rId66"/>
    <p:sldId id="354" r:id="rId67"/>
    <p:sldId id="355" r:id="rId68"/>
    <p:sldId id="356" r:id="rId69"/>
    <p:sldId id="357" r:id="rId70"/>
    <p:sldId id="358" r:id="rId71"/>
    <p:sldId id="359" r:id="rId72"/>
    <p:sldId id="360" r:id="rId73"/>
    <p:sldId id="361" r:id="rId74"/>
    <p:sldId id="362" r:id="rId75"/>
    <p:sldId id="363" r:id="rId76"/>
    <p:sldId id="364" r:id="rId77"/>
    <p:sldId id="365" r:id="rId78"/>
    <p:sldId id="366" r:id="rId79"/>
    <p:sldId id="367" r:id="rId80"/>
    <p:sldId id="432" r:id="rId81"/>
    <p:sldId id="433" r:id="rId82"/>
    <p:sldId id="434" r:id="rId83"/>
    <p:sldId id="435" r:id="rId84"/>
    <p:sldId id="436" r:id="rId85"/>
    <p:sldId id="437" r:id="rId86"/>
    <p:sldId id="438" r:id="rId87"/>
    <p:sldId id="439" r:id="rId88"/>
    <p:sldId id="440" r:id="rId89"/>
    <p:sldId id="441" r:id="rId90"/>
    <p:sldId id="442" r:id="rId91"/>
    <p:sldId id="443" r:id="rId92"/>
    <p:sldId id="444" r:id="rId93"/>
    <p:sldId id="445" r:id="rId94"/>
    <p:sldId id="446" r:id="rId95"/>
    <p:sldId id="447" r:id="rId96"/>
    <p:sldId id="448" r:id="rId97"/>
    <p:sldId id="449" r:id="rId98"/>
    <p:sldId id="450" r:id="rId99"/>
    <p:sldId id="451" r:id="rId100"/>
    <p:sldId id="452" r:id="rId101"/>
    <p:sldId id="453" r:id="rId102"/>
    <p:sldId id="454" r:id="rId103"/>
    <p:sldId id="455" r:id="rId104"/>
    <p:sldId id="456" r:id="rId105"/>
    <p:sldId id="457" r:id="rId106"/>
    <p:sldId id="458" r:id="rId107"/>
    <p:sldId id="459" r:id="rId108"/>
    <p:sldId id="460" r:id="rId109"/>
    <p:sldId id="461" r:id="rId110"/>
    <p:sldId id="462" r:id="rId111"/>
    <p:sldId id="463" r:id="rId112"/>
    <p:sldId id="464" r:id="rId113"/>
    <p:sldId id="465" r:id="rId114"/>
    <p:sldId id="466" r:id="rId115"/>
    <p:sldId id="467" r:id="rId116"/>
    <p:sldId id="468" r:id="rId117"/>
    <p:sldId id="469" r:id="rId118"/>
    <p:sldId id="346" r:id="rId119"/>
    <p:sldId id="281" r:id="rId120"/>
    <p:sldId id="276" r:id="rId121"/>
  </p:sldIdLst>
  <p:sldSz cx="18275300" cy="10279063"/>
  <p:notesSz cx="6858000" cy="9144000"/>
  <p:defaultTextStyle>
    <a:defPPr algn="l" rtl="0" eaLnBrk="0" latinLnBrk="0" hangingPunct="0">
      <a:defRPr kumimoji="1" lang="en-US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B0FF"/>
    <a:srgbClr val="D9D9D9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9"/>
    <p:restoredTop sz="77143" autoAdjust="0"/>
  </p:normalViewPr>
  <p:slideViewPr>
    <p:cSldViewPr>
      <p:cViewPr varScale="1">
        <p:scale>
          <a:sx n="56" d="100"/>
          <a:sy n="56" d="100"/>
        </p:scale>
        <p:origin x="114" y="78"/>
      </p:cViewPr>
      <p:guideLst>
        <p:guide orient="horz" pos="2156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14" cy="7621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0709" y="685800"/>
            <a:ext cx="6096581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20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791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29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352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349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301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1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376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217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483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927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60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763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1352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323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871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398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652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66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064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66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37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225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810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9380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1002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377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630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1289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6942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8017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6413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15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8716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064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4374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9113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2920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340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0698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2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4944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7686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053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0947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4306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0157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1362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209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2657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289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7905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9715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9155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318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5788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2528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3198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331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37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483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463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2EF1-7D5D-451B-9902-66C4A09236FD}" type="datetime1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B39A1-7797-4ED9-8B56-320A6DBF0EC2}" type="datetime1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5DA7-E739-497E-A245-F6BCB011E838}" type="datetime1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F83C-8574-42DC-9953-A4D05561C156}" type="datetime1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2571-BE0A-432F-82B8-9E310B5D069F}" type="datetime1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4AC82-7FEB-4131-A55E-33A03EED3D9E}" type="datetime1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6CCA-D28D-49C4-84DA-7DB546399628}" type="datetime1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FE47-DEC6-4D44-8DC2-F14635886FF5}" type="datetime1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F1A1-8339-4184-BB60-299ACE3770DF}" type="datetime1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C1078-0B12-4551-9A28-4F2896248D0F}" type="datetime1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4CD8-49F8-4E46-A286-DC48604569F3}" type="datetime1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3C6A4-FB6E-4101-B360-6737A47D836D}" type="datetime1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6230CD20-F41C-4104-A55B-3951EEC4E73F}" type="datetime1">
              <a:rPr kumimoji="1" lang="ko-KR" altLang="en-US" sz="1200" b="0" i="0" baseline="0" smtClean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t>2024-07-18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989543" y="9724864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68C8-B93A-46F0-BBD1-3003156E0878}" type="datetime1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360FD-5EB6-4281-8E51-B4EFB1683F54}" type="datetime1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ABEDA-E0E2-4649-B8EF-C3E42AE567CF}" type="datetime1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4FDF4-96E8-46E5-8D48-48CA565B65D7}" type="datetime1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76FAB-4DDE-476E-8D96-AAF2D1B3C4F2}" type="datetime1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7EDD-F00D-4F39-A853-AE527DDEB9CF}" type="datetime1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193F2-81DF-42A3-8646-9D63A79CC687}" type="datetime1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D4CDF-71FC-450E-9D70-3005480BB991}" type="datetime1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D43B-DAFC-40C8-802A-EF5A9F066C8B}" type="datetime1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90A1C6D5-4283-4EC2-91D2-397F45DFF29A}" type="datetime1">
              <a:rPr kumimoji="1" lang="ko-KR" altLang="en-US" sz="1200" b="0" i="0" baseline="0" smtClean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t>2024-07-18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532453" y="9404192"/>
            <a:ext cx="2437941" cy="53333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9DCEDAA7-2A5E-4EC6-BFB8-4648C95A54BF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Arial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0866C-C39D-4F65-B62B-414E66B10BF0}" type="datetime1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56" y="411628"/>
            <a:ext cx="16447639" cy="171313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56" y="2398386"/>
            <a:ext cx="16447639" cy="678353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9E5DD8E6-4CBE-424E-8B0C-BB46677403B9}" type="datetime1">
              <a:rPr kumimoji="1" lang="ko-KR" altLang="en-US" sz="1200" b="0" i="0" baseline="0" smtClean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t>2024-07-18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532453" y="9404192"/>
            <a:ext cx="2437941" cy="5333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chemeClr val="tx1"/>
                </a:solidFill>
                <a:latin typeface="Arial"/>
              </a:defRPr>
            </a:lvl1pPr>
          </a:lstStyle>
          <a:p>
            <a:pPr>
              <a:defRPr/>
            </a:pPr>
            <a:r>
              <a:rPr lang="en-US" altLang="ko-KR" dirty="0" smtClean="0"/>
              <a:t>#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2672" y="411096"/>
            <a:ext cx="16448251" cy="17125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?? ??"/>
                <a:sym typeface="?? ??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286751" y="5971079"/>
            <a:ext cx="8072553" cy="32918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마스터 텍스트 스타일을 편집합니다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둘째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셋째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넷째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F75382A4-5FB6-4D01-91CE-74EA5AF6394D}" type="datetime1">
              <a:rPr kumimoji="1" lang="ko-KR" altLang="en-US" sz="1200" b="0" i="0" baseline="0" smtClean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t>2024-07-18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 altLang="ko-KR" dirty="0" smtClean="0"/>
              <a:t>#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1.pn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1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5.png"/><Relationship Id="rId7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5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5.pn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5.png"/><Relationship Id="rId7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3.png"/><Relationship Id="rId9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.png"/><Relationship Id="rId7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png"/><Relationship Id="rId7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4.png"/><Relationship Id="rId5" Type="http://schemas.openxmlformats.org/officeDocument/2006/relationships/image" Target="../media/image3.png"/><Relationship Id="rId10" Type="http://schemas.openxmlformats.org/officeDocument/2006/relationships/image" Target="../media/image118.png"/><Relationship Id="rId4" Type="http://schemas.openxmlformats.org/officeDocument/2006/relationships/image" Target="../media/image5.png"/><Relationship Id="rId9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7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3.png"/><Relationship Id="rId5" Type="http://schemas.openxmlformats.org/officeDocument/2006/relationships/image" Target="../media/image3.png"/><Relationship Id="rId10" Type="http://schemas.openxmlformats.org/officeDocument/2006/relationships/image" Target="../media/image137.png"/><Relationship Id="rId4" Type="http://schemas.openxmlformats.org/officeDocument/2006/relationships/image" Target="../media/image5.png"/><Relationship Id="rId9" Type="http://schemas.openxmlformats.org/officeDocument/2006/relationships/image" Target="../media/image13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4.jpe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3.png"/><Relationship Id="rId10" Type="http://schemas.openxmlformats.org/officeDocument/2006/relationships/image" Target="../media/image149.png"/><Relationship Id="rId4" Type="http://schemas.openxmlformats.org/officeDocument/2006/relationships/image" Target="../media/image5.png"/><Relationship Id="rId9" Type="http://schemas.openxmlformats.org/officeDocument/2006/relationships/image" Target="../media/image14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1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5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3.png"/><Relationship Id="rId10" Type="http://schemas.openxmlformats.org/officeDocument/2006/relationships/image" Target="../media/image170.png"/><Relationship Id="rId4" Type="http://schemas.openxmlformats.org/officeDocument/2006/relationships/image" Target="../media/image5.png"/><Relationship Id="rId9" Type="http://schemas.openxmlformats.org/officeDocument/2006/relationships/image" Target="../media/image16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4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3.png"/><Relationship Id="rId10" Type="http://schemas.openxmlformats.org/officeDocument/2006/relationships/image" Target="../media/image201.png"/><Relationship Id="rId4" Type="http://schemas.openxmlformats.org/officeDocument/2006/relationships/image" Target="../media/image5.png"/><Relationship Id="rId9" Type="http://schemas.openxmlformats.org/officeDocument/2006/relationships/image" Target="../media/image20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1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3.png"/><Relationship Id="rId10" Type="http://schemas.openxmlformats.org/officeDocument/2006/relationships/image" Target="../media/image210.png"/><Relationship Id="rId4" Type="http://schemas.openxmlformats.org/officeDocument/2006/relationships/image" Target="../media/image5.png"/><Relationship Id="rId9" Type="http://schemas.openxmlformats.org/officeDocument/2006/relationships/image" Target="../media/image20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1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1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4101" name="그림 410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2" name="Group 2"/>
          <p:cNvGrpSpPr/>
          <p:nvPr/>
        </p:nvGrpSpPr>
        <p:grpSpPr>
          <a:xfrm>
            <a:off x="620579" y="566659"/>
            <a:ext cx="17029200" cy="9143915"/>
            <a:chOff x="620579" y="566659"/>
            <a:chExt cx="17029200" cy="9143915"/>
          </a:xfrm>
        </p:grpSpPr>
        <p:pic>
          <p:nvPicPr>
            <p:cNvPr id="4103" name="그림 410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6659"/>
              <a:ext cx="17029200" cy="91439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4" name="Group 3"/>
          <p:cNvGrpSpPr/>
          <p:nvPr/>
        </p:nvGrpSpPr>
        <p:grpSpPr>
          <a:xfrm>
            <a:off x="13584924" y="419022"/>
            <a:ext cx="2823640" cy="1503110"/>
            <a:chOff x="13584924" y="419022"/>
            <a:chExt cx="2823640" cy="1503110"/>
          </a:xfrm>
        </p:grpSpPr>
        <p:pic>
          <p:nvPicPr>
            <p:cNvPr id="4105" name="그림 4104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358492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106" name="TextBox 4105"/>
          <p:cNvSpPr txBox="1"/>
          <p:nvPr/>
        </p:nvSpPr>
        <p:spPr>
          <a:xfrm>
            <a:off x="13537311" y="720604"/>
            <a:ext cx="2985567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3200" b="1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최종</a:t>
            </a:r>
            <a:r>
              <a:rPr kumimoji="0" lang="ko-KR" altLang="en-US" sz="3200" b="1" i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보고</a:t>
            </a:r>
            <a:endParaRPr kumimoji="0" lang="ko-KR" altLang="en-US" sz="32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7" name="TextBox 4106"/>
          <p:cNvSpPr txBox="1"/>
          <p:nvPr/>
        </p:nvSpPr>
        <p:spPr>
          <a:xfrm>
            <a:off x="903125" y="8173792"/>
            <a:ext cx="15383253" cy="12464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AI데이터플랫폼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(WITH </a:t>
            </a: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Python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, JAVA, </a:t>
            </a: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Spring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)을 활용한 빅데이터 분석 전문가 과정(8회차)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빅데이터분석 프로젝트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먼지가되어팀</a:t>
            </a:r>
            <a:endParaRPr kumimoji="0" lang="ko-KR" altLang="en-US" sz="2500" i="0" dirty="0">
              <a:solidFill>
                <a:srgbClr val="595959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8" name="TextBox 4107"/>
          <p:cNvSpPr txBox="1"/>
          <p:nvPr/>
        </p:nvSpPr>
        <p:spPr>
          <a:xfrm>
            <a:off x="666627" y="3937450"/>
            <a:ext cx="15856251" cy="2400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미</a:t>
            </a:r>
            <a:r>
              <a:rPr kumimoji="0" lang="ko-KR" altLang="en-US" sz="9000" b="1" i="0" baseline="0" dirty="0" smtClean="0">
                <a:solidFill>
                  <a:srgbClr val="7A7CC4">
                    <a:alpha val="100000"/>
                  </a:srgbClr>
                </a:solidFill>
                <a:latin typeface="D2Coding"/>
              </a:rPr>
              <a:t>세먼지</a:t>
            </a: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안</a:t>
            </a:r>
            <a:r>
              <a:rPr kumimoji="0" lang="ko-KR" altLang="en-US" sz="9000" b="1" i="0" baseline="0" dirty="0" smtClean="0">
                <a:solidFill>
                  <a:srgbClr val="7A7CC4">
                    <a:alpha val="100000"/>
                  </a:srgbClr>
                </a:solidFill>
                <a:latin typeface="D2Coding"/>
              </a:rPr>
              <a:t>녕</a:t>
            </a: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행</a:t>
            </a:r>
            <a:endParaRPr kumimoji="0" lang="ko-KR" altLang="en-US" sz="15000" b="1" i="0" dirty="0">
              <a:solidFill>
                <a:srgbClr val="3A3C84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9" name="TextBox 4108"/>
          <p:cNvSpPr txBox="1"/>
          <p:nvPr/>
        </p:nvSpPr>
        <p:spPr>
          <a:xfrm>
            <a:off x="-160458" y="3185314"/>
            <a:ext cx="15857814" cy="7015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808080">
                    <a:alpha val="100000"/>
                  </a:srgbClr>
                </a:solidFill>
                <a:latin typeface="D2Coding"/>
              </a:rPr>
              <a:t>미세먼지야.. 이제 </a:t>
            </a:r>
            <a:r>
              <a:rPr kumimoji="0" lang="ko-KR" altLang="en-US" sz="4000" b="1" i="0" baseline="0" dirty="0" smtClean="0">
                <a:solidFill>
                  <a:srgbClr val="808080">
                    <a:alpha val="100000"/>
                  </a:srgbClr>
                </a:solidFill>
                <a:latin typeface="D2Coding"/>
              </a:rPr>
              <a:t>그만 헤어지자</a:t>
            </a:r>
            <a:endParaRPr kumimoji="0" lang="ko-KR" altLang="en-US" sz="4000" b="1" i="0" dirty="0">
              <a:solidFill>
                <a:srgbClr val="80808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4110" name="그림 4109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1728926" y="2483722"/>
            <a:ext cx="2218914" cy="15125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에어맵코리아(KT)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82463" y="3223629"/>
            <a:ext cx="8236043" cy="5952045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085223" y="4926677"/>
            <a:ext cx="5102893" cy="4441009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6" name="TextBox 25"/>
          <p:cNvSpPr txBox="1"/>
          <p:nvPr/>
        </p:nvSpPr>
        <p:spPr>
          <a:xfrm>
            <a:off x="9794690" y="3568023"/>
            <a:ext cx="7456718" cy="8496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현 위치 뿐만 아니라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관심지역을 등록하면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관심지역의 정보도 제공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3377004" y="6552028"/>
            <a:ext cx="3855316" cy="279824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8" name="TextBox 27"/>
          <p:cNvSpPr txBox="1"/>
          <p:nvPr/>
        </p:nvSpPr>
        <p:spPr>
          <a:xfrm>
            <a:off x="13380185" y="5363170"/>
            <a:ext cx="4045766" cy="845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미세먼지 등급에 따른</a:t>
            </a:r>
            <a:endParaRPr kumimoji="0" lang="ko-KR" altLang="en-US" sz="2500" b="1" i="1" baseline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행동요령도 제안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775601" y="2091929"/>
            <a:ext cx="7874178" cy="12464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에어맵코리아는 국가 측정소와 KT 측정소 미세먼지 데이터를 수집하여 </a:t>
            </a:r>
            <a:r>
              <a:rPr kumimoji="0" lang="ko-KR" altLang="en-US" sz="2500" b="1" i="1" baseline="0" dirty="0">
                <a:solidFill>
                  <a:srgbClr val="6182D6">
                    <a:alpha val="100000"/>
                  </a:srgbClr>
                </a:solidFill>
                <a:latin typeface="D2Coding"/>
              </a:rPr>
              <a:t>나의 현 위치와 가까운 미세먼지 실시간 데이터를 제공하는 앱 서비스!</a:t>
            </a:r>
            <a:endParaRPr kumimoji="0" lang="ko-KR" altLang="en-US" sz="2500" b="1" i="1" dirty="0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9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15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111" y="2162232"/>
            <a:ext cx="11279672" cy="73104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7732" y="2662145"/>
            <a:ext cx="10448791" cy="631065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994440" y="2662145"/>
            <a:ext cx="8772083" cy="12579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99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563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235154" y="2340455"/>
            <a:ext cx="6801671" cy="695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000812" y="2627241"/>
            <a:ext cx="5270356" cy="11784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 smtClean="0">
                <a:solidFill>
                  <a:schemeClr val="tx1"/>
                </a:solidFill>
              </a:rPr>
              <a:t>머신러닝</a:t>
            </a:r>
            <a:r>
              <a:rPr lang="ko-KR" altLang="en-US" sz="4000" dirty="0" smtClean="0">
                <a:solidFill>
                  <a:schemeClr val="tx1"/>
                </a:solidFill>
              </a:rPr>
              <a:t> 작업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440036" y="3926431"/>
            <a:ext cx="6391906" cy="521460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710102" y="6473774"/>
            <a:ext cx="5314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2</a:t>
            </a:r>
            <a:r>
              <a:rPr lang="en-US" altLang="ko-KR" sz="3600" dirty="0" smtClean="0"/>
              <a:t>. </a:t>
            </a:r>
            <a:r>
              <a:rPr lang="en-US" altLang="ko-KR" sz="3600" dirty="0" err="1" smtClean="0"/>
              <a:t>Tenserflow</a:t>
            </a:r>
            <a:r>
              <a:rPr lang="en-US" altLang="ko-KR" sz="3600" dirty="0" smtClean="0"/>
              <a:t> Regression</a:t>
            </a:r>
            <a:endParaRPr lang="ko-KR" altLang="en-US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1710102" y="7611108"/>
            <a:ext cx="6036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3</a:t>
            </a:r>
            <a:r>
              <a:rPr lang="en-US" altLang="ko-KR" sz="3600" dirty="0" smtClean="0"/>
              <a:t>. K Nearest </a:t>
            </a:r>
            <a:r>
              <a:rPr lang="en-US" altLang="ko-KR" sz="3600" dirty="0" err="1" smtClean="0"/>
              <a:t>neigbors</a:t>
            </a:r>
            <a:r>
              <a:rPr lang="en-US" altLang="ko-KR" sz="3600" dirty="0" smtClean="0"/>
              <a:t>(KNN)</a:t>
            </a:r>
            <a:endParaRPr lang="ko-KR" altLang="en-US" sz="3600" dirty="0"/>
          </a:p>
        </p:txBody>
      </p:sp>
      <p:sp>
        <p:nvSpPr>
          <p:cNvPr id="20" name="TextBox 19"/>
          <p:cNvSpPr txBox="1"/>
          <p:nvPr/>
        </p:nvSpPr>
        <p:spPr>
          <a:xfrm>
            <a:off x="1710102" y="5147448"/>
            <a:ext cx="61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 smtClean="0"/>
              <a:t>학습 모델 데이터를 위한 데이터 수집</a:t>
            </a:r>
            <a:r>
              <a:rPr lang="en-US" altLang="ko-KR" sz="3600" dirty="0" smtClean="0"/>
              <a:t>(Selenium)</a:t>
            </a:r>
            <a:endParaRPr lang="ko-KR" altLang="en-US" sz="3600" dirty="0"/>
          </a:p>
        </p:txBody>
      </p:sp>
      <p:sp>
        <p:nvSpPr>
          <p:cNvPr id="4" name="왼쪽 중괄호 3"/>
          <p:cNvSpPr/>
          <p:nvPr/>
        </p:nvSpPr>
        <p:spPr>
          <a:xfrm>
            <a:off x="8166856" y="2108771"/>
            <a:ext cx="2385832" cy="7277682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한쪽 모서리가 잘린 사각형 6"/>
          <p:cNvSpPr/>
          <p:nvPr/>
        </p:nvSpPr>
        <p:spPr>
          <a:xfrm flipH="1">
            <a:off x="9594934" y="2627241"/>
            <a:ext cx="7621400" cy="2817146"/>
          </a:xfrm>
          <a:prstGeom prst="snip1Rect">
            <a:avLst>
              <a:gd name="adj" fmla="val 369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875597" y="2758697"/>
            <a:ext cx="5487022" cy="9596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tx1"/>
                </a:solidFill>
              </a:rPr>
              <a:t>Tenserflow</a:t>
            </a:r>
            <a:r>
              <a:rPr lang="en-US" altLang="ko-KR" sz="4000" dirty="0">
                <a:solidFill>
                  <a:schemeClr val="tx1"/>
                </a:solidFill>
              </a:rPr>
              <a:t> Regression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844368" y="4014311"/>
            <a:ext cx="1524280" cy="112346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오존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508471" y="4019538"/>
            <a:ext cx="1772666" cy="113413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이산화</a:t>
            </a:r>
            <a:endParaRPr lang="en-US" altLang="ko-KR" sz="3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질소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3420960" y="4014312"/>
            <a:ext cx="1772666" cy="113413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일산화</a:t>
            </a:r>
            <a:endParaRPr lang="en-US" altLang="ko-KR" sz="3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탄소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5333450" y="4014311"/>
            <a:ext cx="1772666" cy="113413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아황산</a:t>
            </a:r>
            <a:endParaRPr lang="en-US" altLang="ko-KR" sz="3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가스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3" name="한쪽 모서리가 잘린 사각형 32"/>
          <p:cNvSpPr/>
          <p:nvPr/>
        </p:nvSpPr>
        <p:spPr>
          <a:xfrm flipH="1">
            <a:off x="9594934" y="6018516"/>
            <a:ext cx="7621400" cy="2817146"/>
          </a:xfrm>
          <a:prstGeom prst="snip1Rect">
            <a:avLst>
              <a:gd name="adj" fmla="val 369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0875597" y="6149972"/>
            <a:ext cx="5487022" cy="9596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chemeClr val="tx1"/>
                </a:solidFill>
              </a:rPr>
              <a:t>KNN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44368" y="7405586"/>
            <a:ext cx="3436768" cy="112346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tx1"/>
                </a:solidFill>
              </a:rPr>
              <a:t>PM10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3420960" y="7405587"/>
            <a:ext cx="3685156" cy="113413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tx1"/>
                </a:solidFill>
              </a:rPr>
              <a:t>PM2.5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100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388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523423" y="1213594"/>
            <a:ext cx="5263281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오존 예측 모델링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3053336"/>
            <a:ext cx="16148822" cy="504361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101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707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219152"/>
            <a:ext cx="5070242" cy="74515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3658" y="2944602"/>
            <a:ext cx="9246655" cy="526946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102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12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162232"/>
            <a:ext cx="12995826" cy="31148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435" y="5442770"/>
            <a:ext cx="15185580" cy="27021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435" y="8406080"/>
            <a:ext cx="15185580" cy="112554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103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041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37" y="2128910"/>
            <a:ext cx="16463653" cy="711838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523423" y="1213594"/>
            <a:ext cx="3053075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오존 학습 모델</a:t>
            </a:r>
            <a:endParaRPr lang="ko-KR" altLang="en-US" sz="28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998" y="3552135"/>
            <a:ext cx="17032292" cy="126241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104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697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3815215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이산화질소 학습 </a:t>
            </a:r>
            <a:r>
              <a:rPr lang="ko-KR" altLang="en-US" sz="2800" dirty="0" smtClean="0"/>
              <a:t>모델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403218"/>
            <a:ext cx="16533923" cy="71487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391" y="3892430"/>
            <a:ext cx="17730146" cy="1211217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105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980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3815215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일산화탄소 학습 </a:t>
            </a:r>
            <a:r>
              <a:rPr lang="ko-KR" altLang="en-US" sz="2800" dirty="0" smtClean="0"/>
              <a:t>모델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419609"/>
            <a:ext cx="16229067" cy="70742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808" y="3772104"/>
            <a:ext cx="17369311" cy="111888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106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274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30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3967643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아황산가스 학습 </a:t>
            </a:r>
            <a:r>
              <a:rPr lang="ko-KR" altLang="en-US" sz="2800" dirty="0" smtClean="0"/>
              <a:t>모델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509588"/>
            <a:ext cx="16381541" cy="70828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2" y="3719393"/>
            <a:ext cx="17005304" cy="90427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107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972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4729783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smtClean="0"/>
              <a:t>미세먼지 학습 데이터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530" y="2856768"/>
            <a:ext cx="16240422" cy="58294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195428" y="2856768"/>
            <a:ext cx="2057778" cy="58648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108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977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에어코리아(정부24)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75800" y="2320501"/>
            <a:ext cx="4036276" cy="2400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6182D6">
                    <a:alpha val="100000"/>
                  </a:srgbClr>
                </a:solidFill>
                <a:latin typeface="D2Coding"/>
              </a:rPr>
              <a:t>앞선 기능들 모두 제공 중!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 dirty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오늘/내일/모레</a:t>
            </a: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까지 </a:t>
            </a:r>
            <a:r>
              <a:rPr kumimoji="0" lang="ko-KR" altLang="en-US" sz="2500" b="1" i="1" baseline="0" dirty="0" err="1">
                <a:solidFill>
                  <a:srgbClr val="E46C0A">
                    <a:alpha val="100000"/>
                  </a:srgbClr>
                </a:solidFill>
                <a:latin typeface="D2Coding"/>
              </a:rPr>
              <a:t>시간별</a:t>
            </a: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 </a:t>
            </a:r>
            <a:r>
              <a:rPr kumimoji="0" lang="ko-KR" altLang="en-US" sz="2500" b="1" i="1" baseline="0" dirty="0" smtClean="0">
                <a:solidFill>
                  <a:srgbClr val="404040"/>
                </a:solidFill>
                <a:latin typeface="D2Coding"/>
              </a:rPr>
              <a:t>미세먼지 </a:t>
            </a:r>
            <a:r>
              <a:rPr kumimoji="0" lang="en-US" altLang="ko-KR" sz="2500" b="1" i="1" baseline="0" dirty="0" smtClean="0">
                <a:solidFill>
                  <a:srgbClr val="404040"/>
                </a:solidFill>
                <a:latin typeface="D2Coding"/>
              </a:rPr>
              <a:t/>
            </a:r>
            <a:br>
              <a:rPr kumimoji="0" lang="en-US" altLang="ko-KR" sz="2500" b="1" i="1" baseline="0" dirty="0" smtClean="0">
                <a:solidFill>
                  <a:srgbClr val="404040"/>
                </a:solidFill>
                <a:latin typeface="D2Coding"/>
              </a:rPr>
            </a:br>
            <a:r>
              <a:rPr kumimoji="0" lang="ko-KR" altLang="en-US" sz="2500" b="1" i="1" baseline="0" dirty="0" smtClean="0">
                <a:solidFill>
                  <a:srgbClr val="E46C0A">
                    <a:alpha val="100000"/>
                  </a:srgbClr>
                </a:solidFill>
                <a:latin typeface="D2Coding"/>
              </a:rPr>
              <a:t>예측 </a:t>
            </a: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정보 </a:t>
            </a: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제공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dirty="0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158546"/>
            <a:ext cx="5375841" cy="6321836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042526" y="4734665"/>
            <a:ext cx="3642651" cy="47441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1035850" y="1934802"/>
            <a:ext cx="6282206" cy="743450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9" name="오른쪽 화살표 28"/>
          <p:cNvSpPr/>
          <p:nvPr/>
        </p:nvSpPr>
        <p:spPr>
          <a:xfrm>
            <a:off x="10435923" y="3602965"/>
            <a:ext cx="528536" cy="22857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71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67497" y="2220327"/>
            <a:ext cx="7385358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14</a:t>
            </a:r>
            <a:r>
              <a:rPr lang="ko-KR" altLang="en-US" sz="2800" dirty="0" smtClean="0"/>
              <a:t>년 </a:t>
            </a:r>
            <a:r>
              <a:rPr lang="en-US" altLang="ko-KR" sz="2800" dirty="0" smtClean="0"/>
              <a:t>~ 23</a:t>
            </a:r>
            <a:r>
              <a:rPr lang="ko-KR" altLang="en-US" sz="2800" dirty="0" smtClean="0"/>
              <a:t>년사이 서울 미세먼지 분포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3186846"/>
            <a:ext cx="8149123" cy="60696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9736" y="3157967"/>
            <a:ext cx="8101307" cy="603407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109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75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3423" y="1213594"/>
            <a:ext cx="442492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미세먼지 </a:t>
            </a:r>
            <a:r>
              <a:rPr lang="en-US" altLang="ko-KR" sz="2800" dirty="0" smtClean="0"/>
              <a:t>KNN </a:t>
            </a:r>
            <a:r>
              <a:rPr lang="ko-KR" altLang="en-US" sz="2800" dirty="0" smtClean="0"/>
              <a:t>모델링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452867"/>
            <a:ext cx="14393349" cy="17720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538" y="4519176"/>
            <a:ext cx="13379092" cy="467308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110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868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746" y="2452868"/>
            <a:ext cx="12345725" cy="31928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872" y="5880083"/>
            <a:ext cx="8956917" cy="360172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523423" y="1213594"/>
            <a:ext cx="442492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미세먼지 </a:t>
            </a:r>
            <a:r>
              <a:rPr lang="en-US" altLang="ko-KR" sz="2800" dirty="0" smtClean="0"/>
              <a:t>KNN </a:t>
            </a:r>
            <a:r>
              <a:rPr lang="ko-KR" altLang="en-US" sz="2800" dirty="0" smtClean="0"/>
              <a:t>모델링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111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08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177845"/>
            <a:ext cx="9909743" cy="74323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8485" y="2610635"/>
            <a:ext cx="5004622" cy="223983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523423" y="1213594"/>
            <a:ext cx="6635133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미세먼지 </a:t>
            </a:r>
            <a:r>
              <a:rPr lang="en-US" altLang="ko-KR" sz="2800" dirty="0" smtClean="0"/>
              <a:t>KNN </a:t>
            </a:r>
            <a:r>
              <a:rPr lang="ko-KR" altLang="en-US" sz="2800" dirty="0" err="1" smtClean="0"/>
              <a:t>하이퍼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파라미터</a:t>
            </a:r>
            <a:r>
              <a:rPr lang="ko-KR" altLang="en-US" sz="2800" dirty="0" smtClean="0"/>
              <a:t> 결과</a:t>
            </a:r>
            <a:endParaRPr lang="ko-KR" altLang="en-US" sz="2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112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33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08" y="2095115"/>
            <a:ext cx="3577589" cy="742401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437224" y="5807122"/>
            <a:ext cx="2746516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4183740" y="2445668"/>
            <a:ext cx="850020" cy="33614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183740" y="6265370"/>
            <a:ext cx="878657" cy="382454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0368" y="2380914"/>
            <a:ext cx="12970353" cy="132088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3530" y="4089501"/>
            <a:ext cx="8302688" cy="5984461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8523423" y="1213594"/>
            <a:ext cx="442492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데이터 수집</a:t>
            </a:r>
            <a:r>
              <a:rPr lang="en-US" altLang="ko-KR" sz="2800" dirty="0" smtClean="0"/>
              <a:t>(Selenium)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113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659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08" y="2095115"/>
            <a:ext cx="3577589" cy="74240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760" y="2445668"/>
            <a:ext cx="8002470" cy="4848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760" y="7413013"/>
            <a:ext cx="12447456" cy="209444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437224" y="5807122"/>
            <a:ext cx="2746516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4183740" y="2445668"/>
            <a:ext cx="850020" cy="33614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183740" y="6265370"/>
            <a:ext cx="831073" cy="32420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523423" y="1213594"/>
            <a:ext cx="442492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만들어진 예측 모델 활용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114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259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968" y="2392809"/>
            <a:ext cx="7585695" cy="678606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6569" y="3913859"/>
            <a:ext cx="12175091" cy="627136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7562" y="4877941"/>
            <a:ext cx="11368265" cy="340823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8523423" y="1213594"/>
            <a:ext cx="8540483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수집된 기상 정보와 </a:t>
            </a:r>
            <a:r>
              <a:rPr lang="ko-KR" altLang="en-US" sz="2800" dirty="0" err="1" smtClean="0"/>
              <a:t>예측치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DB</a:t>
            </a:r>
            <a:r>
              <a:rPr lang="ko-KR" altLang="en-US" sz="2800" dirty="0" smtClean="0"/>
              <a:t>저장</a:t>
            </a:r>
            <a:endParaRPr lang="en-US" altLang="ko-KR" sz="2800" dirty="0" smtClean="0"/>
          </a:p>
          <a:p>
            <a:pPr algn="ctr"/>
            <a:r>
              <a:rPr lang="en-US" altLang="ko-KR" sz="2800" dirty="0" smtClean="0"/>
              <a:t>(</a:t>
            </a:r>
            <a:r>
              <a:rPr lang="ko-KR" altLang="en-US" sz="2800" dirty="0" smtClean="0"/>
              <a:t>매일 오전 </a:t>
            </a:r>
            <a:r>
              <a:rPr lang="en-US" altLang="ko-KR" sz="2800" dirty="0" smtClean="0"/>
              <a:t>11</a:t>
            </a:r>
            <a:r>
              <a:rPr lang="ko-KR" altLang="en-US" sz="2800" dirty="0" smtClean="0"/>
              <a:t>시 스케줄링을 통한 데이터 갱신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115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272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61810" y="1803304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소감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7" name="표 16"/>
          <p:cNvGraphicFramePr/>
          <p:nvPr>
            <p:extLst>
              <p:ext uri="{D42A27DB-BD31-4B8C-83A1-F6EECF244321}">
                <p14:modId xmlns:p14="http://schemas.microsoft.com/office/powerpoint/2010/main" val="639318083"/>
              </p:ext>
            </p:extLst>
          </p:nvPr>
        </p:nvGraphicFramePr>
        <p:xfrm>
          <a:off x="1261810" y="2701456"/>
          <a:ext cx="15573454" cy="6629843"/>
        </p:xfrm>
        <a:graphic>
          <a:graphicData uri="http://schemas.openxmlformats.org/drawingml/2006/table">
            <a:tbl>
              <a:tblPr firstRow="1" bandRow="1"/>
              <a:tblGrid>
                <a:gridCol w="2083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98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35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담당자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내용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945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전민경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6120" lvl="1" indent="-329975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미래를 예측한다는 것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모델의 예측 정확도 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1%</a:t>
                      </a: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를 높인다는 것이 어렵다는 것을 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/>
                      </a:r>
                      <a:b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체감할 수 있었다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.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다른</a:t>
                      </a: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예측 알고리즘을 이용해보고 비교 분석을 통해 예측 정확도가 높은 모델을 선정하고 싶었는데 시간 관계상 그렇게 하지 못해 아쉬웠다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. 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509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김광섭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6"/>
                        </a:buBlip>
                        <a:tabLst/>
                        <a:defRPr/>
                      </a:pPr>
                      <a:r>
                        <a:rPr kumimoji="1" lang="ko-KR" altLang="en-US" sz="25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미세먼지 프로젝트를 성공적으로 마무리해서 다행이다</a:t>
                      </a:r>
                      <a:r>
                        <a:rPr kumimoji="1" lang="en-US" altLang="ko-KR" sz="25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9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김유진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6"/>
                        </a:buBlip>
                        <a:tabLst/>
                        <a:defRPr/>
                      </a:pP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프로젝트가 진행되는 동안 모두 고생했으니 이제 쉴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수 있으면 좋겠다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8509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김한민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전문가가 된 것 같다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.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그리고 생각보다 우리나라는 미세먼지가 좋은 나라다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.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9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허광혁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6"/>
                        </a:buBlip>
                        <a:tabLst/>
                        <a:defRPr/>
                      </a:pP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예측 모델의 결과들을 보면서 많은 의심 했지만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컴퓨터는 거짓말을 하지 않는다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.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116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474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22" y="5138888"/>
            <a:ext cx="18286533" cy="5168745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034" y="566230"/>
            <a:ext cx="17024949" cy="9145319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grpSp>
        <p:nvGrpSpPr>
          <p:cNvPr id="15" name="그룹 1002"/>
          <p:cNvGrpSpPr/>
          <p:nvPr/>
        </p:nvGrpSpPr>
        <p:grpSpPr>
          <a:xfrm>
            <a:off x="624112" y="566301"/>
            <a:ext cx="17025489" cy="9144875"/>
            <a:chOff x="623810" y="566667"/>
            <a:chExt cx="17038096" cy="9152381"/>
          </a:xfrm>
        </p:grpSpPr>
        <p:pic>
          <p:nvPicPr>
            <p:cNvPr id="16" name="Object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8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457599"/>
              </p:ext>
            </p:extLst>
          </p:nvPr>
        </p:nvGraphicFramePr>
        <p:xfrm>
          <a:off x="634672" y="1597864"/>
          <a:ext cx="17025556" cy="8296209"/>
        </p:xfrm>
        <a:graphic>
          <a:graphicData uri="http://schemas.openxmlformats.org/drawingml/2006/table">
            <a:tbl>
              <a:tblPr firstRow="1" bandRow="1"/>
              <a:tblGrid>
                <a:gridCol w="72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0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44477433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2090249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14648951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9408573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9463212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3068346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07504732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97424214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021245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78400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14512485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55474697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8708659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639626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98945985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4130115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21254187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5317748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70786155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00696357"/>
                    </a:ext>
                  </a:extLst>
                </a:gridCol>
              </a:tblGrid>
              <a:tr h="295499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72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번호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 err="1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작업항목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29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b="1" i="0" u="none" strike="noStrike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 및 계획 수립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45264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주제 선정 및 역할분담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프로젝트 일정계획 수립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baseline="0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수행계획서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작성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(+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다이어그램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</a:t>
                      </a:r>
                      <a:endParaRPr lang="ko-KR" altLang="en-US" sz="2000" b="0" i="0" u="none" strike="noStrike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기획안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000" dirty="0">
                          <a:latin typeface="돋움"/>
                          <a:ea typeface="돋움"/>
                        </a:rPr>
                        <a:t>  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정보구조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화면구조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설계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백엔드</a:t>
                      </a: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0067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수집 및 가공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분석 기반 예측모델 설계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4470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8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농도 예측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59663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9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CCTV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영상정보 제공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9514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10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실시간 미세먼지 정보 제공 기능 구현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74799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11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추천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42379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관련 뉴스 제공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4823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프론트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5395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로그인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,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회원가입 등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9218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핵심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세부기능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화면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385034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테스트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65921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기능  테스트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3986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보고서  작성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00723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593276"/>
                  </a:ext>
                </a:extLst>
              </a:tr>
            </a:tbl>
          </a:graphicData>
        </a:graphic>
      </p:graphicFrame>
      <p:grpSp>
        <p:nvGrpSpPr>
          <p:cNvPr id="2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6" name="TextBox 25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추진일정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solidFill>
                  <a:schemeClr val="bg1"/>
                </a:solidFill>
              </a:rPr>
              <a:pPr/>
              <a:t>117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9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5605" name="그림 2560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5094" name="Group 2"/>
          <p:cNvGrpSpPr/>
          <p:nvPr/>
        </p:nvGrpSpPr>
        <p:grpSpPr>
          <a:xfrm>
            <a:off x="620579" y="2053861"/>
            <a:ext cx="17029200" cy="6167891"/>
            <a:chOff x="620579" y="2053861"/>
            <a:chExt cx="17029200" cy="6167891"/>
          </a:xfrm>
        </p:grpSpPr>
        <p:pic>
          <p:nvPicPr>
            <p:cNvPr id="25607" name="그림 2560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2053861"/>
              <a:ext cx="17029200" cy="61678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5608" name="TextBox 25607"/>
          <p:cNvSpPr txBox="1"/>
          <p:nvPr/>
        </p:nvSpPr>
        <p:spPr>
          <a:xfrm>
            <a:off x="5632993" y="4456861"/>
            <a:ext cx="7005937" cy="13610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8400" b="1" i="0" baseline="0">
                <a:solidFill>
                  <a:srgbClr val="2C2C2C">
                    <a:alpha val="100000"/>
                  </a:srgbClr>
                </a:solidFill>
                <a:latin typeface="휴먼둥근헤드라인"/>
              </a:rPr>
              <a:t>감사합니다</a:t>
            </a:r>
            <a:endParaRPr kumimoji="1" lang="ko-KR" altLang="en-US" sz="8400" b="1" i="0">
              <a:solidFill>
                <a:srgbClr val="2C2C2C">
                  <a:alpha val="100000"/>
                </a:srgbClr>
              </a:solidFill>
              <a:latin typeface="휴먼둥근헤드라인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51584" y="2540498"/>
            <a:ext cx="17364050" cy="5507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6761" lvl="0" indent="-366761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유사 서비스 비교표</a:t>
            </a:r>
            <a:endParaRPr kumimoji="1" lang="ko-KR" altLang="en-US" sz="2800" b="0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9" name="표 18"/>
          <p:cNvGraphicFramePr/>
          <p:nvPr>
            <p:extLst>
              <p:ext uri="{D42A27DB-BD31-4B8C-83A1-F6EECF244321}">
                <p14:modId xmlns:p14="http://schemas.microsoft.com/office/powerpoint/2010/main" val="940472356"/>
              </p:ext>
            </p:extLst>
          </p:nvPr>
        </p:nvGraphicFramePr>
        <p:xfrm>
          <a:off x="1337287" y="3319822"/>
          <a:ext cx="15879046" cy="6185305"/>
        </p:xfrm>
        <a:graphic>
          <a:graphicData uri="http://schemas.openxmlformats.org/drawingml/2006/table">
            <a:tbl>
              <a:tblPr firstRow="1" bandRow="1"/>
              <a:tblGrid>
                <a:gridCol w="2270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5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2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966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6986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82486"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제공자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114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정보 제공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예측 정보 제공</a:t>
                      </a:r>
                      <a:endParaRPr kumimoji="0" lang="ko-KR" altLang="en-US" sz="22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행동강령</a:t>
                      </a:r>
                      <a:b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제안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안심여행지</a:t>
                      </a: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추천</a:t>
                      </a:r>
                      <a:endParaRPr kumimoji="0" lang="ko-KR" altLang="en-US" sz="22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422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지도(시각화)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검색(지역)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현위치인식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미세미세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spc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라이프오버플로우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 8단계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○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uLnTx/>
                          <a:uFillTx/>
                          <a:latin typeface="D2Coding"/>
                          <a:cs typeface="+mn-cs"/>
                        </a:rPr>
                        <a:t>○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대기환경정보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네이버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uLnTx/>
                          <a:uFillTx/>
                          <a:latin typeface="D2Coding"/>
                          <a:cs typeface="+mn-cs"/>
                        </a:rPr>
                        <a:t>○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uLnTx/>
                          <a:uFillTx/>
                          <a:latin typeface="D2Coding"/>
                          <a:cs typeface="+mn-cs"/>
                        </a:rPr>
                        <a:t>○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3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에어맵코리아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KT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WHO,</a:t>
                      </a: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uLnTx/>
                          <a:uFillTx/>
                          <a:latin typeface="D2Coding"/>
                          <a:cs typeface="+mn-cs"/>
                        </a:rPr>
                        <a:t>○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uLnTx/>
                          <a:uFillTx/>
                          <a:latin typeface="D2Coding"/>
                          <a:cs typeface="+mn-cs"/>
                        </a:rPr>
                        <a:t>○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○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uLnTx/>
                          <a:uFillTx/>
                          <a:latin typeface="D2Coding"/>
                          <a:cs typeface="+mn-cs"/>
                        </a:rPr>
                        <a:t>○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uLnTx/>
                          <a:uFillTx/>
                          <a:latin typeface="D2Coding"/>
                          <a:cs typeface="+mn-cs"/>
                        </a:rPr>
                        <a:t>○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uLnTx/>
                          <a:uFillTx/>
                          <a:latin typeface="D2Coding"/>
                          <a:cs typeface="+mn-cs"/>
                        </a:rPr>
                        <a:t>○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○</a:t>
                      </a:r>
                      <a:r>
                        <a:rPr kumimoji="1" lang="en-US" altLang="ko-KR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1" lang="en-US" altLang="ko-KR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18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uLnTx/>
                          <a:uFillTx/>
                          <a:latin typeface="D2Coding"/>
                          <a:cs typeface="+mn-cs"/>
                        </a:rPr>
                        <a:t>○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미안행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먼지가</a:t>
                      </a:r>
                    </a:p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되어</a:t>
                      </a: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uLnTx/>
                          <a:uFillTx/>
                          <a:latin typeface="D2Coding"/>
                          <a:cs typeface="+mn-cs"/>
                        </a:rPr>
                        <a:t>○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uLnTx/>
                          <a:uFillTx/>
                          <a:latin typeface="D2Coding"/>
                          <a:cs typeface="+mn-cs"/>
                        </a:rPr>
                        <a:t>○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○</a:t>
                      </a:r>
                      <a:r>
                        <a:rPr kumimoji="1" lang="en-US" altLang="ko-KR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1" lang="en-US" altLang="ko-KR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365일)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○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11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604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4" name="Group 1"/>
          <p:cNvGrpSpPr/>
          <p:nvPr/>
        </p:nvGrpSpPr>
        <p:grpSpPr>
          <a:xfrm>
            <a:off x="-12614" y="563477"/>
            <a:ext cx="18286156" cy="9743842"/>
            <a:chOff x="-12615" y="563478"/>
            <a:chExt cx="18286156" cy="9743842"/>
          </a:xfrm>
        </p:grpSpPr>
        <p:grpSp>
          <p:nvGrpSpPr>
            <p:cNvPr id="16645" name="Group 1"/>
            <p:cNvGrpSpPr/>
            <p:nvPr/>
          </p:nvGrpSpPr>
          <p:grpSpPr>
            <a:xfrm>
              <a:off x="-12615" y="5137779"/>
              <a:ext cx="18286156" cy="5169540"/>
              <a:chOff x="-12614" y="5137779"/>
              <a:chExt cx="18286156" cy="5169540"/>
            </a:xfrm>
          </p:grpSpPr>
          <p:pic>
            <p:nvPicPr>
              <p:cNvPr id="16902" name="그림 16901"/>
              <p:cNvPicPr>
                <a:picLocks noChangeAspect="1"/>
              </p:cNvPicPr>
              <p:nvPr/>
            </p:nvPicPr>
            <p:blipFill rotWithShape="1">
              <a:blip r:embed="rId2">
                <a:lum/>
              </a:blip>
              <a:stretch>
                <a:fillRect/>
              </a:stretch>
            </p:blipFill>
            <p:spPr>
              <a:xfrm>
                <a:off x="-12614" y="5137779"/>
                <a:ext cx="18286156" cy="51695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  <p:grpSp>
          <p:nvGrpSpPr>
            <p:cNvPr id="16647" name="Group 1"/>
            <p:cNvGrpSpPr/>
            <p:nvPr/>
          </p:nvGrpSpPr>
          <p:grpSpPr>
            <a:xfrm>
              <a:off x="620579" y="563478"/>
              <a:ext cx="17029200" cy="9148660"/>
              <a:chOff x="620579" y="563477"/>
              <a:chExt cx="17029200" cy="9148660"/>
            </a:xfrm>
          </p:grpSpPr>
          <p:pic>
            <p:nvPicPr>
              <p:cNvPr id="16904" name="그림 16903"/>
              <p:cNvPicPr>
                <a:picLocks noChangeAspect="1"/>
              </p:cNvPicPr>
              <p:nvPr/>
            </p:nvPicPr>
            <p:blipFill rotWithShape="1">
              <a:blip r:embed="rId3">
                <a:lum/>
              </a:blip>
              <a:stretch>
                <a:fillRect/>
              </a:stretch>
            </p:blipFill>
            <p:spPr>
              <a:xfrm>
                <a:off x="620579" y="563477"/>
                <a:ext cx="17029200" cy="91486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</p:grpSp>
      <p:sp>
        <p:nvSpPr>
          <p:cNvPr id="16905" name="TextBox 16904"/>
          <p:cNvSpPr txBox="1"/>
          <p:nvPr/>
        </p:nvSpPr>
        <p:spPr>
          <a:xfrm>
            <a:off x="923780" y="1787221"/>
            <a:ext cx="1332777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미세먼지안심여행(미안행)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의 주요 목적 및 기능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6650" name="Group 2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6907" name="그림 1690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908" name="TextBox 16907"/>
          <p:cNvSpPr txBox="1"/>
          <p:nvPr/>
        </p:nvSpPr>
        <p:spPr>
          <a:xfrm>
            <a:off x="987244" y="517428"/>
            <a:ext cx="4721939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0" name="TextBox 16909"/>
          <p:cNvSpPr txBox="1"/>
          <p:nvPr/>
        </p:nvSpPr>
        <p:spPr>
          <a:xfrm>
            <a:off x="1282462" y="4141046"/>
            <a:ext cx="7626545" cy="693588"/>
          </a:xfrm>
          <a:prstGeom prst="rect">
            <a:avLst/>
          </a:prstGeom>
          <a:solidFill>
            <a:srgbClr val="6182D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핵심 기능</a:t>
            </a:r>
            <a:endParaRPr kumimoji="0" lang="ko-KR" altLang="en-US" sz="3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1" name="TextBox 16910"/>
          <p:cNvSpPr txBox="1"/>
          <p:nvPr/>
        </p:nvSpPr>
        <p:spPr>
          <a:xfrm>
            <a:off x="9158284" y="4141046"/>
            <a:ext cx="7643276" cy="693588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서브 기능</a:t>
            </a:r>
            <a:endParaRPr kumimoji="0" lang="ko-KR" altLang="en-US" sz="35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2" name="타원 16911"/>
          <p:cNvSpPr/>
          <p:nvPr/>
        </p:nvSpPr>
        <p:spPr>
          <a:xfrm>
            <a:off x="1276100" y="4967982"/>
            <a:ext cx="533336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1</a:t>
            </a:r>
            <a:endParaRPr kumimoji="0" lang="ko-KR" altLang="en-US" sz="25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6" name="TextBox 16915"/>
          <p:cNvSpPr txBox="1"/>
          <p:nvPr/>
        </p:nvSpPr>
        <p:spPr>
          <a:xfrm>
            <a:off x="1944347" y="4937785"/>
            <a:ext cx="6736115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실시간 미세먼지 시각화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7" name="TextBox 16916"/>
          <p:cNvSpPr txBox="1"/>
          <p:nvPr/>
        </p:nvSpPr>
        <p:spPr>
          <a:xfrm>
            <a:off x="1530043" y="5646235"/>
            <a:ext cx="7301210" cy="4437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실시간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미세먼지 정보를 </a:t>
            </a: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지역별로 시각화하여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8" name="타원 16917"/>
          <p:cNvSpPr/>
          <p:nvPr/>
        </p:nvSpPr>
        <p:spPr>
          <a:xfrm>
            <a:off x="9467712" y="501397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9" name="TextBox 16918"/>
          <p:cNvSpPr txBox="1"/>
          <p:nvPr/>
        </p:nvSpPr>
        <p:spPr>
          <a:xfrm>
            <a:off x="10101018" y="4963182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CCTV 실시간 영상정보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0" name="TextBox 16919"/>
          <p:cNvSpPr txBox="1"/>
          <p:nvPr/>
        </p:nvSpPr>
        <p:spPr>
          <a:xfrm>
            <a:off x="9740716" y="5658389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>
                <a:solidFill>
                  <a:srgbClr val="404040">
                    <a:alpha val="100000"/>
                  </a:srgbClr>
                </a:solidFill>
                <a:latin typeface="D2Coding"/>
              </a:rPr>
              <a:t>하늘의 미세먼지를 파악하고, 교통상황 등을 알 수 있는 CCTV 실시간 영상정보 제공</a:t>
            </a:r>
            <a:endParaRPr kumimoji="1" lang="ko-KR" altLang="en-US" sz="2200" b="0" i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1" name="TextBox 16920"/>
          <p:cNvSpPr txBox="1"/>
          <p:nvPr/>
        </p:nvSpPr>
        <p:spPr>
          <a:xfrm>
            <a:off x="1580346" y="7224628"/>
            <a:ext cx="7328662" cy="8371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365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일 원하는 날짜에 예측 정보 제공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lang="ko-KR" altLang="en-US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미래 </a:t>
            </a:r>
            <a:r>
              <a:rPr lang="en-US" altLang="ko-KR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1~3</a:t>
            </a:r>
            <a:r>
              <a:rPr lang="ko-KR" altLang="en-US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일 </a:t>
            </a:r>
            <a:r>
              <a:rPr kumimoji="0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미세먼지 </a:t>
            </a:r>
            <a:r>
              <a:rPr kumimoji="0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예측 정보 제공</a:t>
            </a:r>
            <a:endParaRPr kumimoji="0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2" name="타원 16921"/>
          <p:cNvSpPr/>
          <p:nvPr/>
        </p:nvSpPr>
        <p:spPr>
          <a:xfrm>
            <a:off x="1282463" y="663452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3" name="TextBox 16922"/>
          <p:cNvSpPr txBox="1"/>
          <p:nvPr/>
        </p:nvSpPr>
        <p:spPr>
          <a:xfrm>
            <a:off x="1974489" y="6607566"/>
            <a:ext cx="6245645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예측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4" name="TextBox 16923"/>
          <p:cNvSpPr txBox="1"/>
          <p:nvPr/>
        </p:nvSpPr>
        <p:spPr>
          <a:xfrm>
            <a:off x="990426" y="2647480"/>
            <a:ext cx="15868921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“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걱정없이</a:t>
            </a:r>
            <a:r>
              <a:rPr kumimoji="0" lang="ko-KR" altLang="en-US" sz="4000" b="1" i="0" u="sng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여행할 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수 있도록 돕는다</a:t>
            </a: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”</a:t>
            </a:r>
            <a:endParaRPr kumimoji="0" lang="ko-KR" altLang="en-US" sz="40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5" name="TextBox 16924"/>
          <p:cNvSpPr txBox="1"/>
          <p:nvPr/>
        </p:nvSpPr>
        <p:spPr>
          <a:xfrm>
            <a:off x="1044401" y="3458509"/>
            <a:ext cx="15868921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A6A6A6">
                    <a:alpha val="100000"/>
                  </a:srgbClr>
                </a:solidFill>
                <a:latin typeface="D2Coding"/>
              </a:rPr>
              <a:t>(주요 서비스 타겟층 : 어린이, 폐질환자, 어르신 등 미세먼지 걱정없이 여행하고 싶은 사람이면 누구나) </a:t>
            </a:r>
            <a:endParaRPr kumimoji="0" lang="ko-KR" altLang="en-US" sz="2400" b="1" i="0">
              <a:solidFill>
                <a:srgbClr val="A6A6A6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6" name="타원 16925"/>
          <p:cNvSpPr/>
          <p:nvPr/>
        </p:nvSpPr>
        <p:spPr>
          <a:xfrm>
            <a:off x="9467712" y="6748841"/>
            <a:ext cx="533280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5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7" name="TextBox 16926"/>
          <p:cNvSpPr txBox="1"/>
          <p:nvPr/>
        </p:nvSpPr>
        <p:spPr>
          <a:xfrm>
            <a:off x="10101018" y="6696428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관련 뉴스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8" name="TextBox 16927"/>
          <p:cNvSpPr txBox="1"/>
          <p:nvPr/>
        </p:nvSpPr>
        <p:spPr>
          <a:xfrm>
            <a:off x="9740716" y="7391635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선정 등에 참고할 수 있도록 미세먼지와 관련 있는 뉴스 기사 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2" name="TextBox 16931"/>
          <p:cNvSpPr txBox="1"/>
          <p:nvPr/>
        </p:nvSpPr>
        <p:spPr>
          <a:xfrm>
            <a:off x="1585608" y="9013748"/>
            <a:ext cx="6317092" cy="458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원하는 날짜에 </a:t>
            </a: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안심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추천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3" name="타원 16932"/>
          <p:cNvSpPr/>
          <p:nvPr/>
        </p:nvSpPr>
        <p:spPr>
          <a:xfrm>
            <a:off x="1282463" y="8351920"/>
            <a:ext cx="533280" cy="533280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4" name="TextBox 16933"/>
          <p:cNvSpPr txBox="1"/>
          <p:nvPr/>
        </p:nvSpPr>
        <p:spPr>
          <a:xfrm>
            <a:off x="1974489" y="8324904"/>
            <a:ext cx="624564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미세먼지안심여행지 </a:t>
            </a: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추천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12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6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7925" name="그림 1792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767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7927" name="그림 1792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7928" name="TextBox 17927"/>
          <p:cNvSpPr txBox="1"/>
          <p:nvPr/>
        </p:nvSpPr>
        <p:spPr>
          <a:xfrm>
            <a:off x="1139626" y="1633687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정의서(1/3)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767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7931" name="그림 1793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7676" name="표 17675"/>
          <p:cNvGraphicFramePr/>
          <p:nvPr>
            <p:extLst>
              <p:ext uri="{D42A27DB-BD31-4B8C-83A1-F6EECF244321}">
                <p14:modId xmlns:p14="http://schemas.microsoft.com/office/powerpoint/2010/main" val="2107600923"/>
              </p:ext>
            </p:extLst>
          </p:nvPr>
        </p:nvGraphicFramePr>
        <p:xfrm>
          <a:off x="1261810" y="2471731"/>
          <a:ext cx="15954826" cy="7076689"/>
        </p:xfrm>
        <a:graphic>
          <a:graphicData uri="http://schemas.openxmlformats.org/drawingml/2006/table">
            <a:tbl>
              <a:tblPr firstRow="1" bandRow="1"/>
              <a:tblGrid>
                <a:gridCol w="1553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3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67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83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6235">
                <a:tc rowSpan="4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69859" lvl="1" indent="-21426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메인화면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MAIN_LOGIN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로그인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등록된 계정으로 아이디와 비밀번호를 입력하여 로그인하는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 성공시 사용자 정보가 세션에 저장되고, 실패시 ‘가입된 회원정보가 없습니다’라는 메시지창이 출력됨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4126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LOGOUT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로그아웃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사용자가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로그아웃할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수 있는 기능</a:t>
                      </a:r>
                    </a:p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로그아웃 버튼을 클릭하여 로그아웃 할 수 있으며,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로그아웃시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메인화면으로 리다이렉트됨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922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MAIN_JOIN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회원가입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신규 사용자가 계정을 생성할 수 있는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아이디, 비밀번호, 이름, 성별, 거주지 등을 입력하여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회원가입할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수 있으며, 회원가입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성공시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사용자 정보가 데이터베이스에 저장되고 로그인 페이지로 리다이렉트됨  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6235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MAIN_RANK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지역랭킹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지역별 미세먼지 랭킹을 확인할 수 있는 기능으로,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입장시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확인 가능</a:t>
                      </a:r>
                    </a:p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랭킹 안에 있는 지역을 클릭하면 실시간 미세먼지 정보를 제공하는 ‘실시간 미세먼지 정보 제공’ 페이지로 이동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037" name="TextBox 1803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포인트가 7개인 별 12"/>
          <p:cNvSpPr/>
          <p:nvPr/>
        </p:nvSpPr>
        <p:spPr>
          <a:xfrm>
            <a:off x="4107526" y="3390711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포인트가 7개인 별 13"/>
          <p:cNvSpPr/>
          <p:nvPr/>
        </p:nvSpPr>
        <p:spPr>
          <a:xfrm>
            <a:off x="4064153" y="4928257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포인트가 7개인 별 14"/>
          <p:cNvSpPr/>
          <p:nvPr/>
        </p:nvSpPr>
        <p:spPr>
          <a:xfrm>
            <a:off x="4064153" y="6465803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포인트가 7개인 별 15"/>
          <p:cNvSpPr/>
          <p:nvPr/>
        </p:nvSpPr>
        <p:spPr>
          <a:xfrm>
            <a:off x="4128668" y="8003599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13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8949" name="그림 189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869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8951" name="그림 189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8952" name="TextBox 18951"/>
          <p:cNvSpPr txBox="1"/>
          <p:nvPr/>
        </p:nvSpPr>
        <p:spPr>
          <a:xfrm>
            <a:off x="1139626" y="1481259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정의서(2/3)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8698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8955" name="그림 18954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8700" name="표 18699"/>
          <p:cNvGraphicFramePr/>
          <p:nvPr>
            <p:extLst>
              <p:ext uri="{D42A27DB-BD31-4B8C-83A1-F6EECF244321}">
                <p14:modId xmlns:p14="http://schemas.microsoft.com/office/powerpoint/2010/main" val="3452165204"/>
              </p:ext>
            </p:extLst>
          </p:nvPr>
        </p:nvGraphicFramePr>
        <p:xfrm>
          <a:off x="1211323" y="2167185"/>
          <a:ext cx="16218950" cy="7053277"/>
        </p:xfrm>
        <a:graphic>
          <a:graphicData uri="http://schemas.openxmlformats.org/drawingml/2006/table">
            <a:tbl>
              <a:tblPr firstRow="1" bandRow="1"/>
              <a:tblGrid>
                <a:gridCol w="1599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8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4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9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857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</a:t>
                      </a:r>
                      <a:r>
                        <a:rPr kumimoji="0" lang="ko-KR" altLang="en-US" sz="2200" b="1" i="0" baseline="0" dirty="0" err="1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ID</a:t>
                      </a: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 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1013">
                <a:tc rowSpan="5">
                  <a:txBody>
                    <a:bodyPr/>
                    <a:lstStyle/>
                    <a:p>
                      <a:pPr marL="47631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23815" lvl="1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CORE_REAL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-43588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국내 미세먼지 농도를 환경부 기준(4단계)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으로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시각화하여 정보 제공</a:t>
                      </a:r>
                    </a:p>
                    <a:p>
                      <a:pPr marL="22227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 조회를 원하는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시군구를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입력하면 해당 지역 정보 조회 가능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8681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CORE_REAL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_WORLD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주변국 미세먼지 농도를 환경부 기준(4단계)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으로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시각화하여 정보 제공</a:t>
                      </a:r>
                    </a:p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제공되는 주변국 국가 리스트에서 하나의 국가를 선택하면 해당 지역에서의 정보 조회 </a:t>
                      </a:r>
                      <a:r>
                        <a:rPr kumimoji="0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가능</a:t>
                      </a:r>
                      <a:endParaRPr kumimoji="0" lang="en-US" altLang="ko-KR" sz="21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996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FUTURE_K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시간, 지역을 입력하면 입력 조건에 맞는 미세먼지 농도 예측 정보 제공(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과거데이터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996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REAL_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지역을 입력하면 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1~3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일 후의 미세먼지 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농도 예측 정보 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제공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1013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FUTURE_W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예측 정보 제공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수일 이후의 미세먼지 농도를 예측한 정보 제공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077" name="TextBox 1907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포인트가 7개인 별 11"/>
          <p:cNvSpPr/>
          <p:nvPr/>
        </p:nvSpPr>
        <p:spPr>
          <a:xfrm>
            <a:off x="3953912" y="2710155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포인트가 7개인 별 14"/>
          <p:cNvSpPr/>
          <p:nvPr/>
        </p:nvSpPr>
        <p:spPr>
          <a:xfrm>
            <a:off x="3953912" y="6877198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포인트가 7개인 별 16"/>
          <p:cNvSpPr/>
          <p:nvPr/>
        </p:nvSpPr>
        <p:spPr>
          <a:xfrm>
            <a:off x="3953912" y="4090313"/>
            <a:ext cx="839540" cy="789418"/>
          </a:xfrm>
          <a:prstGeom prst="star7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중단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포인트가 7개인 별 19"/>
          <p:cNvSpPr/>
          <p:nvPr/>
        </p:nvSpPr>
        <p:spPr>
          <a:xfrm>
            <a:off x="3953912" y="5610286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포인트가 7개인 별 20"/>
          <p:cNvSpPr/>
          <p:nvPr/>
        </p:nvSpPr>
        <p:spPr>
          <a:xfrm>
            <a:off x="3953912" y="8142563"/>
            <a:ext cx="839540" cy="789418"/>
          </a:xfrm>
          <a:prstGeom prst="star7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타원형 설명선 1"/>
          <p:cNvSpPr/>
          <p:nvPr/>
        </p:nvSpPr>
        <p:spPr>
          <a:xfrm>
            <a:off x="2995555" y="6421704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84%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형 설명선 18"/>
          <p:cNvSpPr/>
          <p:nvPr/>
        </p:nvSpPr>
        <p:spPr>
          <a:xfrm>
            <a:off x="2978752" y="5064009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82%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타원형 설명선 21"/>
          <p:cNvSpPr/>
          <p:nvPr/>
        </p:nvSpPr>
        <p:spPr>
          <a:xfrm>
            <a:off x="2995555" y="7687069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67%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0133282" y="9104049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데이터 수집 문제로 국외는 예측 불가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국내만 진행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굽은 화살표 3"/>
          <p:cNvSpPr/>
          <p:nvPr/>
        </p:nvSpPr>
        <p:spPr>
          <a:xfrm flipV="1">
            <a:off x="9699120" y="8972962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28432" y="5502351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데이터 수집 문제로 개발 중단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굽은 화살표 26"/>
          <p:cNvSpPr/>
          <p:nvPr/>
        </p:nvSpPr>
        <p:spPr>
          <a:xfrm flipV="1">
            <a:off x="9694270" y="5371264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14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6" name="TextBox 19975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정의서(3/3)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972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9979" name="그림 1997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9724" name="표 19723"/>
          <p:cNvGraphicFramePr/>
          <p:nvPr>
            <p:extLst>
              <p:ext uri="{D42A27DB-BD31-4B8C-83A1-F6EECF244321}">
                <p14:modId xmlns:p14="http://schemas.microsoft.com/office/powerpoint/2010/main" val="1300945296"/>
              </p:ext>
            </p:extLst>
          </p:nvPr>
        </p:nvGraphicFramePr>
        <p:xfrm>
          <a:off x="1212635" y="2701454"/>
          <a:ext cx="16003629" cy="6706060"/>
        </p:xfrm>
        <a:graphic>
          <a:graphicData uri="http://schemas.openxmlformats.org/drawingml/2006/table">
            <a:tbl>
              <a:tblPr firstRow="1" bandRow="1"/>
              <a:tblGrid>
                <a:gridCol w="1572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3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66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0576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0168"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안심여행지 추천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여행지를 고르지 못한 이용자가 여행을 원하는 일시를 입력하면 해당 일시에 미세먼지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안심지역을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 </a:t>
                      </a:r>
                    </a:p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안심지역을</a:t>
                      </a:r>
                      <a:r>
                        <a:rPr kumimoji="0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클릭하면 해당 지역 내 주요 관광지를 </a:t>
                      </a:r>
                      <a:r>
                        <a:rPr kumimoji="0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추천</a:t>
                      </a:r>
                      <a:endParaRPr kumimoji="0" lang="en-US" altLang="ko-KR" sz="20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69859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0426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</a:t>
                      </a:r>
                      <a:r>
                        <a:rPr kumimoji="1" lang="en-US" altLang="ko-KR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WORLD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여행지를 고르지 못한 이용자가 여행을 원하는 날짜를 입력하면 해당 날짜에 미세먼지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 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0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클릭하면 해당 지역 내 주요 관광지를 </a:t>
                      </a:r>
                      <a:r>
                        <a:rPr kumimoji="0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추천</a:t>
                      </a:r>
                      <a:endParaRPr kumimoji="0" lang="en-US" altLang="ko-KR" sz="20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80719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8254">
                <a:tc rowSpan="2">
                  <a:txBody>
                    <a:bodyPr/>
                    <a:lstStyle/>
                    <a:p>
                      <a:pPr marL="117490" lvl="1" indent="-95262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서브기능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SUB_VIEW</a:t>
                      </a:r>
                      <a:endParaRPr kumimoji="1" lang="ko-KR" altLang="ko-KR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CCTV영상</a:t>
                      </a:r>
                      <a:b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정보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상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미세먼지 수치가 적힌 지역을 선택하면, 해당 지역의 CCTV 영상을 볼 수 있는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모달창이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출력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1444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SUB_NEWS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뉴스 제공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하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미세먼지와 관련된 뉴스기사를 제공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091" name="TextBox 20090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포인트가 7개인 별 11"/>
          <p:cNvSpPr/>
          <p:nvPr/>
        </p:nvSpPr>
        <p:spPr>
          <a:xfrm>
            <a:off x="3957971" y="5823865"/>
            <a:ext cx="839540" cy="789418"/>
          </a:xfrm>
          <a:prstGeom prst="star7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중단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포인트가 7개인 별 12"/>
          <p:cNvSpPr/>
          <p:nvPr/>
        </p:nvSpPr>
        <p:spPr>
          <a:xfrm>
            <a:off x="3957971" y="7244230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포인트가 7개인 별 15"/>
          <p:cNvSpPr/>
          <p:nvPr/>
        </p:nvSpPr>
        <p:spPr>
          <a:xfrm>
            <a:off x="3957971" y="4112123"/>
            <a:ext cx="839540" cy="789418"/>
          </a:xfrm>
          <a:prstGeom prst="star7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포인트가 7개인 별 16"/>
          <p:cNvSpPr/>
          <p:nvPr/>
        </p:nvSpPr>
        <p:spPr>
          <a:xfrm>
            <a:off x="3957971" y="8406600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280860" y="5137779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서비스 컨셉에 따라 국내 안심여행지를 테마파크로 한정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굽은 화살표 18"/>
          <p:cNvSpPr/>
          <p:nvPr/>
        </p:nvSpPr>
        <p:spPr>
          <a:xfrm flipV="1">
            <a:off x="9846698" y="5006692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280860" y="6771877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주변국 미세먼지 예측 모델 개발 중단으로 추천 불가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굽은 화살표 20"/>
          <p:cNvSpPr/>
          <p:nvPr/>
        </p:nvSpPr>
        <p:spPr>
          <a:xfrm flipV="1">
            <a:off x="9846698" y="6640790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15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6" name="TextBox 19975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미세먼지농도 예측모델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972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9979" name="그림 1997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0091" name="TextBox 20090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22" name="표 21"/>
          <p:cNvGraphicFramePr/>
          <p:nvPr>
            <p:extLst>
              <p:ext uri="{D42A27DB-BD31-4B8C-83A1-F6EECF244321}">
                <p14:modId xmlns:p14="http://schemas.microsoft.com/office/powerpoint/2010/main" val="1831772228"/>
              </p:ext>
            </p:extLst>
          </p:nvPr>
        </p:nvGraphicFramePr>
        <p:xfrm>
          <a:off x="1131950" y="2697470"/>
          <a:ext cx="16236812" cy="6395021"/>
        </p:xfrm>
        <a:graphic>
          <a:graphicData uri="http://schemas.openxmlformats.org/drawingml/2006/table">
            <a:tbl>
              <a:tblPr firstRow="1" bandRow="1"/>
              <a:tblGrid>
                <a:gridCol w="1527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424">
                  <a:extLst>
                    <a:ext uri="{9D8B030D-6E8A-4147-A177-3AD203B41FA5}">
                      <a16:colId xmlns:a16="http://schemas.microsoft.com/office/drawing/2014/main" val="3641779971"/>
                    </a:ext>
                  </a:extLst>
                </a:gridCol>
                <a:gridCol w="6630618">
                  <a:extLst>
                    <a:ext uri="{9D8B030D-6E8A-4147-A177-3AD203B41FA5}">
                      <a16:colId xmlns:a16="http://schemas.microsoft.com/office/drawing/2014/main" val="2998174554"/>
                    </a:ext>
                  </a:extLst>
                </a:gridCol>
                <a:gridCol w="990782">
                  <a:extLst>
                    <a:ext uri="{9D8B030D-6E8A-4147-A177-3AD203B41FA5}">
                      <a16:colId xmlns:a16="http://schemas.microsoft.com/office/drawing/2014/main" val="3079214640"/>
                    </a:ext>
                  </a:extLst>
                </a:gridCol>
                <a:gridCol w="838354">
                  <a:extLst>
                    <a:ext uri="{9D8B030D-6E8A-4147-A177-3AD203B41FA5}">
                      <a16:colId xmlns:a16="http://schemas.microsoft.com/office/drawing/2014/main" val="2268844703"/>
                    </a:ext>
                  </a:extLst>
                </a:gridCol>
                <a:gridCol w="990782">
                  <a:extLst>
                    <a:ext uri="{9D8B030D-6E8A-4147-A177-3AD203B41FA5}">
                      <a16:colId xmlns:a16="http://schemas.microsoft.com/office/drawing/2014/main" val="1823810989"/>
                    </a:ext>
                  </a:extLst>
                </a:gridCol>
                <a:gridCol w="1371852">
                  <a:extLst>
                    <a:ext uri="{9D8B030D-6E8A-4147-A177-3AD203B41FA5}">
                      <a16:colId xmlns:a16="http://schemas.microsoft.com/office/drawing/2014/main" val="1375911378"/>
                    </a:ext>
                  </a:extLst>
                </a:gridCol>
              </a:tblGrid>
              <a:tr h="80262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알고리즘</a:t>
                      </a:r>
                      <a:endParaRPr kumimoji="0" lang="ko-KR" altLang="en-US" sz="20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baseline="0" dirty="0" err="1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입력변수</a:t>
                      </a:r>
                      <a:endParaRPr kumimoji="0" lang="ko-KR" altLang="en-US" sz="20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dirty="0" err="1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출력변수</a:t>
                      </a:r>
                      <a:endParaRPr kumimoji="0" lang="ko-KR" altLang="en-US" sz="20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</a:t>
                      </a:r>
                      <a:endParaRPr kumimoji="0" lang="ko-KR" altLang="en-US" sz="20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예측 </a:t>
                      </a:r>
                      <a:r>
                        <a:rPr kumimoji="0" lang="en-US" altLang="ko-KR" sz="20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/>
                      </a:r>
                      <a:br>
                        <a:rPr kumimoji="0" lang="en-US" altLang="ko-KR" sz="20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0" lang="ko-KR" altLang="en-US" sz="20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정확도</a:t>
                      </a:r>
                      <a:endParaRPr kumimoji="0" lang="ko-KR" altLang="en-US" sz="20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예측</a:t>
                      </a:r>
                      <a:r>
                        <a:rPr kumimoji="0" lang="en-US" altLang="ko-KR" sz="20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/>
                      </a:r>
                      <a:br>
                        <a:rPr kumimoji="0" lang="en-US" altLang="ko-KR" sz="20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0" lang="ko-KR" altLang="en-US" sz="20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지역</a:t>
                      </a:r>
                      <a:endParaRPr kumimoji="0" lang="ko-KR" altLang="en-US" sz="20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예측</a:t>
                      </a:r>
                      <a:r>
                        <a:rPr kumimoji="0" lang="en-US" altLang="ko-KR" sz="20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/>
                      </a:r>
                      <a:br>
                        <a:rPr kumimoji="0" lang="en-US" altLang="ko-KR" sz="20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0" lang="ko-KR" altLang="en-US" sz="2000" b="1" i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기간</a:t>
                      </a:r>
                      <a:endParaRPr kumimoji="0" lang="ko-KR" altLang="en-US" sz="20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2000" b="1" i="0" kern="120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비고</a:t>
                      </a:r>
                      <a:endParaRPr kumimoji="0" lang="ko-KR" altLang="en-US" sz="2000" b="1" i="0" kern="120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597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000" b="1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Prophet</a:t>
                      </a:r>
                      <a:endParaRPr kumimoji="1" lang="ko-KR" altLang="en-US" sz="2000" b="1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So2, co, o3,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no2, PM2.5</a:t>
                      </a:r>
                      <a:endParaRPr kumimoji="1" lang="en-US" altLang="ko-KR" sz="20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PM10</a:t>
                      </a:r>
                      <a:endParaRPr kumimoji="1" lang="en-US" altLang="ko-KR" sz="20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6120" marR="0" lvl="1" indent="-329975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학습 데이터 </a:t>
                      </a:r>
                      <a:r>
                        <a:rPr kumimoji="1" lang="en-US" altLang="ko-KR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 2021~2023</a:t>
                      </a:r>
                      <a:r>
                        <a:rPr kumimoji="1" lang="ko-KR" altLang="en-US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년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전국 대기환경기준물질 </a:t>
                      </a:r>
                      <a:r>
                        <a:rPr kumimoji="1" lang="ko-KR" altLang="en-US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측정자료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(by </a:t>
                      </a:r>
                      <a:r>
                        <a:rPr kumimoji="1" lang="en-US" altLang="ko-KR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Airkorea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)</a:t>
                      </a:r>
                      <a:endParaRPr kumimoji="1" lang="en-US" altLang="ko-KR" sz="2000" b="0" i="0" kern="120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46120" marR="0" lvl="1" indent="-329975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테스트 데이터 </a:t>
                      </a:r>
                      <a:r>
                        <a:rPr kumimoji="1" lang="en-US" altLang="ko-KR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 2024</a:t>
                      </a:r>
                      <a:r>
                        <a:rPr kumimoji="1" lang="ko-KR" altLang="en-US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년 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전국 대기환경기준물질 </a:t>
                      </a:r>
                      <a:r>
                        <a:rPr kumimoji="1" lang="ko-KR" altLang="en-US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측정자료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(by </a:t>
                      </a:r>
                      <a:r>
                        <a:rPr kumimoji="1" lang="en-US" altLang="ko-KR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Airkorea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)</a:t>
                      </a:r>
                      <a:endParaRPr kumimoji="1" lang="ko-KR" altLang="en-US" sz="2000" b="0" i="0" kern="120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82%</a:t>
                      </a:r>
                      <a:endParaRPr kumimoji="1" lang="ko-KR" altLang="en-US" sz="20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국내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/>
                      </a:r>
                      <a:b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</a:b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전국</a:t>
                      </a:r>
                      <a:endParaRPr kumimoji="1" lang="ko-KR" altLang="en-US" sz="20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2024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년</a:t>
                      </a:r>
                      <a:endParaRPr kumimoji="1" lang="en-US" altLang="ko-KR" sz="20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365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일</a:t>
                      </a:r>
                      <a:endParaRPr kumimoji="1" lang="ko-KR" altLang="en-US" sz="20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시간별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/>
                      </a:r>
                      <a:b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</a:b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예측</a:t>
                      </a:r>
                      <a:endParaRPr kumimoji="1" lang="ko-KR" altLang="en-US" sz="20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556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000" b="1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K</a:t>
                      </a:r>
                      <a:r>
                        <a:rPr kumimoji="1" lang="en-US" altLang="ko-KR" sz="2000" b="1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Nearest Neighbors</a:t>
                      </a:r>
                      <a:br>
                        <a:rPr kumimoji="1" lang="en-US" altLang="ko-KR" sz="2000" b="1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en-US" altLang="ko-KR" sz="2000" b="1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(KNN)</a:t>
                      </a:r>
                      <a:endParaRPr kumimoji="1" lang="ko-KR" altLang="en-US" sz="20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None/>
                        <a:tabLst/>
                        <a:defRPr/>
                      </a:pP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평균기온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최고기온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최저기온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평균습도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강수량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평균풍속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최대풍속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최대풍향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So2, co, o3, no2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PM10, </a:t>
                      </a:r>
                    </a:p>
                    <a:p>
                      <a:pPr marL="0" marR="0" lvl="0" indent="0" algn="ctr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PM2.5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6120" marR="0" lvl="1" indent="-329975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학습  </a:t>
                      </a:r>
                      <a:r>
                        <a:rPr kumimoji="1" lang="en-US" altLang="ko-KR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/ </a:t>
                      </a:r>
                      <a:r>
                        <a:rPr kumimoji="1" lang="ko-KR" altLang="en-US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테스트 데이터</a:t>
                      </a:r>
                      <a:endParaRPr kumimoji="1" lang="en-US" altLang="ko-KR" sz="2000" b="0" i="0" kern="120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16145" marR="0" lvl="1" indent="0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- 2014 ~ 2023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년 기후 데이터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(</a:t>
                      </a:r>
                      <a:r>
                        <a:rPr kumimoji="1" lang="ko-KR" altLang="en-US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날씨누리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)</a:t>
                      </a:r>
                    </a:p>
                    <a:p>
                      <a:pPr marL="16145" marR="0" lvl="1" indent="0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- 2014 ~ 2023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년 대기오염 물질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(so2, co, o3, no2)</a:t>
                      </a:r>
                      <a:endParaRPr kumimoji="1" lang="en-US" altLang="ko-KR" sz="2000" b="0" i="0" kern="120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84%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서울</a:t>
                      </a:r>
                      <a:endParaRPr kumimoji="1" lang="en-US" altLang="ko-KR" sz="20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1~3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일</a:t>
                      </a:r>
                      <a:endParaRPr kumimoji="1" lang="en-US" altLang="ko-KR" sz="20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8602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</a:p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8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선형회귀</a:t>
                      </a:r>
                      <a:r>
                        <a:rPr kumimoji="1" lang="en-US" altLang="ko-KR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PM2.5, PM10, CO,</a:t>
                      </a:r>
                    </a:p>
                    <a:p>
                      <a:pPr marL="0" marR="0" lvl="0" indent="0" algn="ctr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O3, NO2, SO2</a:t>
                      </a:r>
                    </a:p>
                    <a:p>
                      <a:pPr marL="0" marR="0" lvl="0" indent="0" algn="ctr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(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중국 데이터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)</a:t>
                      </a:r>
                      <a:endParaRPr kumimoji="1" lang="ko-KR" altLang="en-US" sz="20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PM2.5, PM10, CO, O3, NO2, SO2</a:t>
                      </a:r>
                    </a:p>
                    <a:p>
                      <a:pPr marL="0" marR="0" lvl="0" indent="0" algn="ctr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(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국내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)</a:t>
                      </a:r>
                      <a:endParaRPr kumimoji="1" lang="ko-KR" altLang="en-US" sz="20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6120" marR="0" lvl="1" indent="-329975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학습 데이터 </a:t>
                      </a:r>
                      <a:r>
                        <a:rPr kumimoji="1" lang="en-US" altLang="ko-KR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 2014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en-US" altLang="ko-KR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~ 2023</a:t>
                      </a:r>
                      <a:r>
                        <a:rPr kumimoji="1" lang="ko-KR" altLang="en-US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년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전세계 </a:t>
                      </a:r>
                      <a:r>
                        <a:rPr kumimoji="1" lang="ko-KR" altLang="en-US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대기질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 </a:t>
                      </a:r>
                      <a:r>
                        <a:rPr kumimoji="1" lang="ko-KR" altLang="en-US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측정자료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(by AQICN)</a:t>
                      </a:r>
                      <a:endParaRPr kumimoji="1" lang="en-US" altLang="ko-KR" sz="2000" b="0" i="0" kern="120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46120" marR="0" lvl="1" indent="-329975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테스트 데이터 </a:t>
                      </a:r>
                      <a:r>
                        <a:rPr kumimoji="1" lang="en-US" altLang="ko-KR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 2024</a:t>
                      </a:r>
                      <a:r>
                        <a:rPr kumimoji="1" lang="ko-KR" altLang="en-US" sz="2000" b="0" i="0" kern="120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년 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전세계 </a:t>
                      </a:r>
                      <a:r>
                        <a:rPr kumimoji="1" lang="ko-KR" altLang="en-US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대기질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 </a:t>
                      </a:r>
                      <a:r>
                        <a:rPr kumimoji="1" lang="ko-KR" altLang="en-US" sz="20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측정자료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(by AQICN)</a:t>
                      </a:r>
                      <a:endParaRPr kumimoji="1" lang="ko-KR" altLang="en-US" sz="2000" b="0" i="0" kern="120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67%</a:t>
                      </a:r>
                      <a:endParaRPr kumimoji="1" lang="ko-KR" altLang="en-US" sz="20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전국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2024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년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365</a:t>
                      </a: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일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테마파크 추천에</a:t>
                      </a:r>
                      <a: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/>
                      </a:r>
                      <a:br>
                        <a:rPr kumimoji="1" lang="en-US" altLang="ko-KR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</a:br>
                      <a:r>
                        <a:rPr kumimoji="1" lang="ko-KR" altLang="en-US" sz="20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활용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16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387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477076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미안해 메인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베너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    선택 메뉴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실시간 정보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예측하기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2.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미세먼지 순위 </a:t>
                      </a: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미세먼지 순위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3.  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프로젝트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소개글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4.  </a:t>
                      </a:r>
                      <a:r>
                        <a:rPr lang="ko-KR" altLang="en-US" sz="2000" dirty="0" err="1" smtClean="0">
                          <a:latin typeface="맑은 고딕" charset="0"/>
                          <a:ea typeface="맑은 고딕" charset="0"/>
                        </a:rPr>
                        <a:t>로그인창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5.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미세먼지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관련 기사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432725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메인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김유진</a:t>
                      </a:r>
                      <a:r>
                        <a:rPr lang="en-US" altLang="ko-KR" sz="2000" dirty="0" smtClean="0"/>
                        <a:t>, </a:t>
                      </a:r>
                      <a:r>
                        <a:rPr lang="ko-KR" altLang="en-US" sz="2000" dirty="0" smtClean="0"/>
                        <a:t>김한민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46" y="2291757"/>
            <a:ext cx="8823539" cy="7115758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21" name="왼쪽 중괄호 20"/>
          <p:cNvSpPr/>
          <p:nvPr/>
        </p:nvSpPr>
        <p:spPr>
          <a:xfrm>
            <a:off x="2583246" y="2430333"/>
            <a:ext cx="228642" cy="1066996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중괄호 21"/>
          <p:cNvSpPr/>
          <p:nvPr/>
        </p:nvSpPr>
        <p:spPr>
          <a:xfrm>
            <a:off x="2583246" y="3622167"/>
            <a:ext cx="228642" cy="4565923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642599" y="5567197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24" name="타원 23"/>
          <p:cNvSpPr/>
          <p:nvPr/>
        </p:nvSpPr>
        <p:spPr>
          <a:xfrm>
            <a:off x="1642599" y="841321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25" name="왼쪽 중괄호 24"/>
          <p:cNvSpPr/>
          <p:nvPr/>
        </p:nvSpPr>
        <p:spPr>
          <a:xfrm rot="10800000">
            <a:off x="11195427" y="3622166"/>
            <a:ext cx="211356" cy="1438042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중괄호 25"/>
          <p:cNvSpPr/>
          <p:nvPr/>
        </p:nvSpPr>
        <p:spPr>
          <a:xfrm rot="10800000">
            <a:off x="11195427" y="5341262"/>
            <a:ext cx="211356" cy="284682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509078" y="4005994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</a:t>
            </a:r>
            <a:endParaRPr lang="ko-KR" altLang="en-US" sz="3600" dirty="0"/>
          </a:p>
        </p:txBody>
      </p:sp>
      <p:sp>
        <p:nvSpPr>
          <p:cNvPr id="28" name="타원 27"/>
          <p:cNvSpPr/>
          <p:nvPr/>
        </p:nvSpPr>
        <p:spPr>
          <a:xfrm>
            <a:off x="11509078" y="641890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</a:t>
            </a:r>
            <a:endParaRPr lang="ko-KR" altLang="en-US" sz="3600" dirty="0"/>
          </a:p>
        </p:txBody>
      </p:sp>
      <p:sp>
        <p:nvSpPr>
          <p:cNvPr id="29" name="왼쪽 중괄호 28"/>
          <p:cNvSpPr/>
          <p:nvPr/>
        </p:nvSpPr>
        <p:spPr>
          <a:xfrm>
            <a:off x="2583246" y="8346883"/>
            <a:ext cx="228642" cy="86284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스토리보드(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17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387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21" name="왼쪽 중괄호 20"/>
          <p:cNvSpPr/>
          <p:nvPr/>
        </p:nvSpPr>
        <p:spPr>
          <a:xfrm>
            <a:off x="2583246" y="2430333"/>
            <a:ext cx="228642" cy="1066996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중괄호 21"/>
          <p:cNvSpPr/>
          <p:nvPr/>
        </p:nvSpPr>
        <p:spPr>
          <a:xfrm>
            <a:off x="2583246" y="3622167"/>
            <a:ext cx="228642" cy="4565923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642599" y="5567197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24" name="타원 23"/>
          <p:cNvSpPr/>
          <p:nvPr/>
        </p:nvSpPr>
        <p:spPr>
          <a:xfrm>
            <a:off x="1642599" y="841321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25" name="왼쪽 중괄호 24"/>
          <p:cNvSpPr/>
          <p:nvPr/>
        </p:nvSpPr>
        <p:spPr>
          <a:xfrm rot="10800000">
            <a:off x="11195427" y="3622166"/>
            <a:ext cx="211356" cy="1438042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중괄호 25"/>
          <p:cNvSpPr/>
          <p:nvPr/>
        </p:nvSpPr>
        <p:spPr>
          <a:xfrm rot="10800000">
            <a:off x="11195427" y="5341262"/>
            <a:ext cx="211356" cy="284682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509078" y="4005994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</a:t>
            </a:r>
            <a:endParaRPr lang="ko-KR" altLang="en-US" sz="3600" dirty="0"/>
          </a:p>
        </p:txBody>
      </p:sp>
      <p:sp>
        <p:nvSpPr>
          <p:cNvPr id="28" name="타원 27"/>
          <p:cNvSpPr/>
          <p:nvPr/>
        </p:nvSpPr>
        <p:spPr>
          <a:xfrm>
            <a:off x="11509078" y="641890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</a:t>
            </a:r>
            <a:endParaRPr lang="ko-KR" altLang="en-US" sz="3600" dirty="0"/>
          </a:p>
        </p:txBody>
      </p:sp>
      <p:sp>
        <p:nvSpPr>
          <p:cNvPr id="29" name="왼쪽 중괄호 28"/>
          <p:cNvSpPr/>
          <p:nvPr/>
        </p:nvSpPr>
        <p:spPr>
          <a:xfrm>
            <a:off x="2583246" y="8346883"/>
            <a:ext cx="228642" cy="86284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41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4" name="TextBox 4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51470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뷰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3. </a:t>
                      </a:r>
                      <a:r>
                        <a:rPr lang="en-US" altLang="ko-KR" sz="120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해당 지역의 미세먼지 정보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74018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미세먼지 수치 확인 지도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r>
                        <a:rPr lang="en-US" altLang="ko-KR" sz="2000" dirty="0" smtClean="0"/>
                        <a:t>,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ko-KR" altLang="en-US" sz="2000" baseline="0" dirty="0" err="1" smtClean="0"/>
                        <a:t>전민경</a:t>
                      </a:r>
                      <a:r>
                        <a:rPr lang="en-US" altLang="ko-KR" sz="2000" baseline="0" dirty="0" smtClean="0"/>
                        <a:t>, </a:t>
                      </a:r>
                      <a:r>
                        <a:rPr lang="ko-KR" altLang="en-US" sz="2000" baseline="0" dirty="0" err="1" smtClean="0"/>
                        <a:t>허광혁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 smtClean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44" y="2584275"/>
            <a:ext cx="10284941" cy="6783046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50" name="타원 49"/>
          <p:cNvSpPr/>
          <p:nvPr/>
        </p:nvSpPr>
        <p:spPr>
          <a:xfrm>
            <a:off x="7595048" y="816032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1" name="타원 50"/>
          <p:cNvSpPr/>
          <p:nvPr/>
        </p:nvSpPr>
        <p:spPr>
          <a:xfrm>
            <a:off x="6856715" y="826304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52" name="타원 51"/>
          <p:cNvSpPr/>
          <p:nvPr/>
        </p:nvSpPr>
        <p:spPr>
          <a:xfrm>
            <a:off x="4296453" y="2689558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18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822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4" name="Group 1"/>
          <p:cNvGrpSpPr/>
          <p:nvPr/>
        </p:nvGrpSpPr>
        <p:grpSpPr>
          <a:xfrm>
            <a:off x="-9488" y="5109257"/>
            <a:ext cx="18284648" cy="5169540"/>
            <a:chOff x="-9488" y="5109257"/>
            <a:chExt cx="18284648" cy="5169540"/>
          </a:xfrm>
        </p:grpSpPr>
        <p:pic>
          <p:nvPicPr>
            <p:cNvPr id="5125" name="그림 512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9488" y="5109257"/>
              <a:ext cx="18284648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6" name="Group 2"/>
          <p:cNvGrpSpPr/>
          <p:nvPr/>
        </p:nvGrpSpPr>
        <p:grpSpPr>
          <a:xfrm>
            <a:off x="607908" y="563477"/>
            <a:ext cx="17029146" cy="9148660"/>
            <a:chOff x="607908" y="563477"/>
            <a:chExt cx="17029146" cy="9148660"/>
          </a:xfrm>
        </p:grpSpPr>
        <p:pic>
          <p:nvPicPr>
            <p:cNvPr id="5127" name="그림 512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07908" y="563477"/>
              <a:ext cx="17029146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8" name="Group 3"/>
          <p:cNvGrpSpPr/>
          <p:nvPr/>
        </p:nvGrpSpPr>
        <p:grpSpPr>
          <a:xfrm>
            <a:off x="13572254" y="419022"/>
            <a:ext cx="2823640" cy="1503110"/>
            <a:chOff x="13572254" y="419022"/>
            <a:chExt cx="2823640" cy="1503110"/>
          </a:xfrm>
        </p:grpSpPr>
        <p:pic>
          <p:nvPicPr>
            <p:cNvPr id="5129" name="그림 5128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357225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5130" name="TextBox 5129"/>
          <p:cNvSpPr txBox="1"/>
          <p:nvPr/>
        </p:nvSpPr>
        <p:spPr>
          <a:xfrm>
            <a:off x="13524642" y="720604"/>
            <a:ext cx="2985511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Pretendard SemiBold"/>
              </a:rPr>
              <a:t>목차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Pretendard SemiBold"/>
            </a:endParaRPr>
          </a:p>
        </p:txBody>
      </p:sp>
      <p:sp>
        <p:nvSpPr>
          <p:cNvPr id="5132" name="TextBox 5131"/>
          <p:cNvSpPr txBox="1"/>
          <p:nvPr/>
        </p:nvSpPr>
        <p:spPr>
          <a:xfrm>
            <a:off x="969946" y="872751"/>
            <a:ext cx="5559983" cy="16094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바탕"/>
              </a:rPr>
              <a:t>1.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 프로젝트 소개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kumimoji="0" lang="ko-KR" altLang="en-US" sz="25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프로젝트 개요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팀 구성 및 역할 분담</a:t>
            </a:r>
            <a:endParaRPr kumimoji="0" lang="ko-KR" altLang="en-US" sz="2500" b="1" i="0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3" name="TextBox 5132"/>
          <p:cNvSpPr txBox="1"/>
          <p:nvPr/>
        </p:nvSpPr>
        <p:spPr>
          <a:xfrm>
            <a:off x="3116744" y="2616949"/>
            <a:ext cx="5559983" cy="16046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2. 배경 및 필요성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추진배경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유사 서비스 분석</a:t>
            </a:r>
          </a:p>
        </p:txBody>
      </p:sp>
      <p:sp>
        <p:nvSpPr>
          <p:cNvPr id="5134" name="TextBox 5133"/>
          <p:cNvSpPr txBox="1"/>
          <p:nvPr/>
        </p:nvSpPr>
        <p:spPr>
          <a:xfrm>
            <a:off x="6209754" y="4276850"/>
            <a:ext cx="6993209" cy="30931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3. 서비스 기획 및 설계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주요 목적 및 기능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요구사항 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정의서</a:t>
            </a:r>
            <a:endParaRPr lang="en-US" altLang="ko-KR" sz="2500" b="1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예측모델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수집 데이터 속성 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명세서</a:t>
            </a:r>
            <a:endParaRPr lang="en-US" altLang="ko-KR" sz="2500" b="1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스토리보드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개발환경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5" name="TextBox 5134"/>
          <p:cNvSpPr txBox="1"/>
          <p:nvPr/>
        </p:nvSpPr>
        <p:spPr>
          <a:xfrm>
            <a:off x="13034230" y="8691471"/>
            <a:ext cx="5559983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추진일정(WBS)</a:t>
            </a:r>
            <a:endParaRPr kumimoji="0" lang="ko-KR" altLang="en-US" sz="4000" b="1" i="0" dirty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54238" y="6625143"/>
            <a:ext cx="5559983" cy="23237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결과 보고</a:t>
            </a:r>
            <a:endParaRPr kumimoji="0" lang="en-US" altLang="ko-KR" sz="4000" b="1" i="0" baseline="0" dirty="0" smtClean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서비스 구현 내용</a:t>
            </a:r>
            <a:endParaRPr lang="en-US" altLang="ko-KR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핵심코드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 및 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시행착오</a:t>
            </a:r>
            <a:endParaRPr lang="en-US" altLang="ko-KR" sz="2500" b="1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err="1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시연영상</a:t>
            </a:r>
            <a:endParaRPr lang="en-US" altLang="ko-KR" sz="2500" b="1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소감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3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4" name="TextBox 3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088587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view</a:t>
                      </a: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CCTV view</a:t>
                      </a: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659329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지도 </a:t>
                      </a:r>
                      <a:r>
                        <a:rPr lang="en-US" altLang="ko-KR" sz="2000" dirty="0" smtClean="0"/>
                        <a:t>CCTV </a:t>
                      </a:r>
                      <a:r>
                        <a:rPr lang="ko-KR" altLang="en-US" sz="2000" dirty="0" smtClean="0"/>
                        <a:t>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7" name="그림 6" descr="C:/Users/User/AppData/Roaming/PolarisOffice/ETemp/5252_23656376/fImage219563504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00"/>
          <a:stretch>
            <a:fillRect/>
          </a:stretch>
        </p:blipFill>
        <p:spPr>
          <a:xfrm>
            <a:off x="2278390" y="2584974"/>
            <a:ext cx="9571526" cy="6761083"/>
          </a:xfrm>
          <a:prstGeom prst="rect">
            <a:avLst/>
          </a:prstGeom>
          <a:noFill/>
        </p:spPr>
      </p:pic>
      <p:sp>
        <p:nvSpPr>
          <p:cNvPr id="38" name="타원 37"/>
          <p:cNvSpPr/>
          <p:nvPr/>
        </p:nvSpPr>
        <p:spPr>
          <a:xfrm>
            <a:off x="1856654" y="233566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39" name="타원 38"/>
          <p:cNvSpPr/>
          <p:nvPr/>
        </p:nvSpPr>
        <p:spPr>
          <a:xfrm>
            <a:off x="6194860" y="395364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40" name="타원 39"/>
          <p:cNvSpPr/>
          <p:nvPr/>
        </p:nvSpPr>
        <p:spPr>
          <a:xfrm>
            <a:off x="7156086" y="879780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3" name="타원 52"/>
          <p:cNvSpPr/>
          <p:nvPr/>
        </p:nvSpPr>
        <p:spPr>
          <a:xfrm>
            <a:off x="6526041" y="873300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19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275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4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0997" name="그림 2099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074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0999" name="그림 2099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0" name="TextBox 20999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수집 데이터 속성 명세서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074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1003" name="그림 2100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4" name="TextBox 2100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20749" name="표 20748"/>
          <p:cNvGraphicFramePr/>
          <p:nvPr>
            <p:extLst>
              <p:ext uri="{D42A27DB-BD31-4B8C-83A1-F6EECF244321}">
                <p14:modId xmlns:p14="http://schemas.microsoft.com/office/powerpoint/2010/main" val="64030244"/>
              </p:ext>
            </p:extLst>
          </p:nvPr>
        </p:nvGraphicFramePr>
        <p:xfrm>
          <a:off x="1269792" y="2706200"/>
          <a:ext cx="15935566" cy="6680352"/>
        </p:xfrm>
        <a:graphic>
          <a:graphicData uri="http://schemas.openxmlformats.org/drawingml/2006/table">
            <a:tbl>
              <a:tblPr firstRow="1" bandRow="1"/>
              <a:tblGrid>
                <a:gridCol w="3374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2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8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9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데이터명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기관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속성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비  고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 지도 API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세계 지도 / 국내 지도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공공데이터포탈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국내 미세먼지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데이터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도시별</a:t>
                      </a: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월별 미세먼지 농도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CCTV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도시교통정보센터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지역별 실시간 시각정보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0102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대기질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https://</a:t>
                      </a: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aqicn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.org/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대기질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실시간 정보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 세부 측정정보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에어코리아(환경부)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연도별 </a:t>
                      </a:r>
                      <a:r>
                        <a:rPr kumimoji="1" lang="ko-KR" altLang="en-US" sz="22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시군구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시간별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미세먼지/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초미세먼지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농도</a:t>
                      </a: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한국남동발전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_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발전소주변농도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일평균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최종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2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한국남동발전㈜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발전소 주변 미세먼지 농도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기후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기상청 기상 포털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기온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강수량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바람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습도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서울시 미세먼지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서울 특별시</a:t>
                      </a:r>
                      <a:endParaRPr kumimoji="1" lang="en-US" altLang="ko-KR" sz="22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대기환경 정보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구별 미세먼지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6416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0856" y="5109523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8" name="TextBox 23047"/>
          <p:cNvSpPr txBox="1"/>
          <p:nvPr/>
        </p:nvSpPr>
        <p:spPr>
          <a:xfrm>
            <a:off x="1169767" y="1882446"/>
            <a:ext cx="8301125" cy="615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한컴 윤체 B"/>
              </a:rPr>
              <a:t>개발 환경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한컴 윤체 B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22796" name="표 22795"/>
          <p:cNvGraphicFramePr/>
          <p:nvPr/>
        </p:nvGraphicFramePr>
        <p:xfrm>
          <a:off x="2587142" y="7880485"/>
          <a:ext cx="12632621" cy="1442770"/>
        </p:xfrm>
        <a:graphic>
          <a:graphicData uri="http://schemas.openxmlformats.org/drawingml/2006/table">
            <a:tbl>
              <a:tblPr firstRow="1" bandRow="1"/>
              <a:tblGrid>
                <a:gridCol w="1263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4868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휴먼둥근헤드라인"/>
                        </a:rPr>
                        <a:t>형상관리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휴먼둥근헤드라인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902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휴먼엑스포"/>
                        </a:rPr>
                        <a:t>GITHUB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09" name="표 22808"/>
          <p:cNvGraphicFramePr/>
          <p:nvPr>
            <p:extLst>
              <p:ext uri="{D42A27DB-BD31-4B8C-83A1-F6EECF244321}">
                <p14:modId xmlns:p14="http://schemas.microsoft.com/office/powerpoint/2010/main" val="1200987217"/>
              </p:ext>
            </p:extLst>
          </p:nvPr>
        </p:nvGraphicFramePr>
        <p:xfrm>
          <a:off x="258714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FRONT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HTML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W3.CSS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JavaScript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jQuery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22" name="표 22821"/>
          <p:cNvGraphicFramePr/>
          <p:nvPr/>
        </p:nvGraphicFramePr>
        <p:xfrm>
          <a:off x="691389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BACK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Django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JAVA, SPRING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PYTHON</a:t>
                      </a:r>
                      <a:endParaRPr kumimoji="1" lang="ko-KR" altLang="en-US" sz="27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32" name="표 22831"/>
          <p:cNvGraphicFramePr/>
          <p:nvPr>
            <p:extLst>
              <p:ext uri="{D42A27DB-BD31-4B8C-83A1-F6EECF244321}">
                <p14:modId xmlns:p14="http://schemas.microsoft.com/office/powerpoint/2010/main" val="3808983858"/>
              </p:ext>
            </p:extLst>
          </p:nvPr>
        </p:nvGraphicFramePr>
        <p:xfrm>
          <a:off x="11202521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539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DATA ANALYSIS</a:t>
                      </a:r>
                      <a:endParaRPr kumimoji="0" lang="ko-KR" altLang="en-US" sz="27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3830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SQLAlchemy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OracleDB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TenseorFlow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Pandas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Plotly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atplotlib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101" name="TextBox 23100"/>
          <p:cNvSpPr txBox="1"/>
          <p:nvPr/>
        </p:nvSpPr>
        <p:spPr>
          <a:xfrm>
            <a:off x="1063435" y="517428"/>
            <a:ext cx="4569557" cy="544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3. 서비스 기획 및 설계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21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281" y="2776133"/>
            <a:ext cx="5147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메인화면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4208" y="4145433"/>
            <a:ext cx="1752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국내외 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미세먼지농도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낮은 지역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랭킹 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>10</a:t>
            </a:r>
            <a:r>
              <a:rPr lang="ko-KR" altLang="en-US" sz="2000" b="1" i="1" dirty="0" smtClean="0">
                <a:solidFill>
                  <a:srgbClr val="FF0000"/>
                </a:solidFill>
              </a:rPr>
              <a:t>위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178976" y="4160143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로그인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73124" y="6534289"/>
            <a:ext cx="1752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미세먼지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관련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뉴스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111231" y="1434558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배너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78976" y="2763633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메뉴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4441" y="563477"/>
            <a:ext cx="8444108" cy="914866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068283" y="3187470"/>
            <a:ext cx="5547096" cy="337054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068283" y="6626281"/>
            <a:ext cx="5547096" cy="21011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102018" y="7235085"/>
            <a:ext cx="2904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추천 관광지</a:t>
            </a:r>
            <a:endParaRPr lang="en-US" altLang="ko-KR" sz="2000" b="1" i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미세먼지 낮은 순부터</a:t>
            </a:r>
            <a:endParaRPr lang="en-US" altLang="ko-KR" sz="2000" b="1" i="1" dirty="0" smtClean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339873" y="9031286"/>
            <a:ext cx="1219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하단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err="1" smtClean="0">
                <a:solidFill>
                  <a:srgbClr val="FF0000"/>
                </a:solidFill>
              </a:rPr>
              <a:t>로고포함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22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17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회원가입</a:t>
            </a:r>
            <a:endParaRPr lang="en-US" altLang="ko-KR" sz="2800" b="1" dirty="0" smtClean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608" y="3289225"/>
            <a:ext cx="5855508" cy="6344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4161" y="767933"/>
            <a:ext cx="7145027" cy="882680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165304" y="6206527"/>
            <a:ext cx="838354" cy="2674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2" idx="3"/>
          </p:cNvCxnSpPr>
          <p:nvPr/>
        </p:nvCxnSpPr>
        <p:spPr>
          <a:xfrm flipV="1">
            <a:off x="7003658" y="2729398"/>
            <a:ext cx="2260503" cy="3610878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23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22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890" y="1781078"/>
            <a:ext cx="11020435" cy="772637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998547" y="2044903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24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7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165304" y="2158432"/>
            <a:ext cx="838354" cy="3887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335" y="1481259"/>
            <a:ext cx="11503560" cy="80767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7636850" y="1820621"/>
            <a:ext cx="3253721" cy="51973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25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642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194475" y="563478"/>
            <a:ext cx="11576720" cy="9148660"/>
            <a:chOff x="6194475" y="1583994"/>
            <a:chExt cx="11576720" cy="8128143"/>
          </a:xfrm>
        </p:grpSpPr>
        <p:sp>
          <p:nvSpPr>
            <p:cNvPr id="20" name="직사각형 19"/>
            <p:cNvSpPr/>
            <p:nvPr/>
          </p:nvSpPr>
          <p:spPr>
            <a:xfrm>
              <a:off x="11763167" y="3248674"/>
              <a:ext cx="907762" cy="4228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829690" y="5485748"/>
              <a:ext cx="533498" cy="2577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4475" y="1583994"/>
              <a:ext cx="11576720" cy="8128143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8039748" y="1897918"/>
              <a:ext cx="3200988" cy="5752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223861" y="3901175"/>
              <a:ext cx="1755881" cy="3810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26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524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496779" y="5411213"/>
            <a:ext cx="533498" cy="25771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"/>
          <p:cNvSpPr txBox="1"/>
          <p:nvPr/>
        </p:nvSpPr>
        <p:spPr>
          <a:xfrm>
            <a:off x="932781" y="2714234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단기 예측</a:t>
            </a:r>
            <a:r>
              <a:rPr lang="en-US" altLang="ko-KR" sz="2800" b="1" dirty="0" smtClean="0"/>
              <a:t>(1)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923" y="495213"/>
            <a:ext cx="11940855" cy="92169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03597" y="1848248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119214" y="870537"/>
            <a:ext cx="3253721" cy="40177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27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789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496779" y="5411213"/>
            <a:ext cx="533498" cy="25771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단기 예측</a:t>
            </a:r>
            <a:r>
              <a:rPr lang="en-US" altLang="ko-KR" sz="2800" b="1" dirty="0" smtClean="0"/>
              <a:t>(2)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630" y="2547230"/>
            <a:ext cx="13553093" cy="71636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28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31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" name="Group 1"/>
          <p:cNvGrpSpPr/>
          <p:nvPr/>
        </p:nvGrpSpPr>
        <p:grpSpPr>
          <a:xfrm>
            <a:off x="-12615" y="5137779"/>
            <a:ext cx="18286156" cy="5169540"/>
            <a:chOff x="-12614" y="5137779"/>
            <a:chExt cx="18286156" cy="5169540"/>
          </a:xfrm>
        </p:grpSpPr>
        <p:pic>
          <p:nvPicPr>
            <p:cNvPr id="6149" name="그림 614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6151" name="그림 615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6153" name="그림 615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6154" name="TextBox 6153"/>
          <p:cNvSpPr txBox="1"/>
          <p:nvPr/>
        </p:nvSpPr>
        <p:spPr>
          <a:xfrm>
            <a:off x="1063434" y="568222"/>
            <a:ext cx="4645748" cy="544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1. 프로젝트 소개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6155" name="TextBox 6154"/>
          <p:cNvSpPr txBox="1"/>
          <p:nvPr/>
        </p:nvSpPr>
        <p:spPr>
          <a:xfrm>
            <a:off x="1139626" y="1933239"/>
            <a:ext cx="5559984" cy="6175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1B1760">
                    <a:alpha val="100000"/>
                  </a:srgbClr>
                </a:solidFill>
                <a:latin typeface="돋움"/>
                <a:ea typeface="돋움"/>
              </a:rPr>
              <a:t>프로젝트 개요</a:t>
            </a:r>
            <a:endParaRPr kumimoji="0" lang="ko-KR" altLang="en-US" sz="3500" b="1" i="0">
              <a:solidFill>
                <a:srgbClr val="1B1760">
                  <a:alpha val="100000"/>
                </a:srgbClr>
              </a:solidFill>
              <a:latin typeface="돋움"/>
              <a:ea typeface="돋움"/>
            </a:endParaRPr>
          </a:p>
        </p:txBody>
      </p:sp>
      <p:pic>
        <p:nvPicPr>
          <p:cNvPr id="6157" name="그림 6156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715120" y="4758444"/>
            <a:ext cx="4950511" cy="49505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158" name="TextBox 6157"/>
          <p:cNvSpPr txBox="1"/>
          <p:nvPr/>
        </p:nvSpPr>
        <p:spPr>
          <a:xfrm>
            <a:off x="1215816" y="3183943"/>
            <a:ext cx="15535580" cy="30546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프로젝트명</a:t>
            </a:r>
            <a:r>
              <a:rPr kumimoji="1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미세먼지 빅데이터분석 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‘</a:t>
            </a:r>
            <a:r>
              <a:rPr kumimoji="1" lang="ko-KR" altLang="en-US" sz="3500" b="0" i="0" baseline="0" dirty="0" err="1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미안행</a:t>
            </a:r>
            <a:r>
              <a:rPr kumimoji="1" lang="en-US" altLang="ko-KR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(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미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세먼지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안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녕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행</a:t>
            </a:r>
            <a:r>
              <a:rPr kumimoji="1" lang="en-US" altLang="ko-KR" sz="350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’</a:t>
            </a:r>
            <a:endParaRPr kumimoji="1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 기간 : 2024. 6. 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11(</a:t>
            </a:r>
            <a:r>
              <a:rPr lang="ko-KR" altLang="en-US" sz="35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화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 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~ 7. </a:t>
            </a:r>
            <a:r>
              <a:rPr lang="en-US" altLang="ko-KR" sz="350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19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일(금) 약 6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주간 진행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팀명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먼지가되어팀(휴먼교육센터 교육생 5인)</a:t>
            </a:r>
            <a:endParaRPr kumimoji="0" lang="ko-KR" altLang="en-US" sz="3500" b="0" i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496779" y="5411213"/>
            <a:ext cx="533498" cy="25771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"/>
          <p:cNvSpPr txBox="1"/>
          <p:nvPr/>
        </p:nvSpPr>
        <p:spPr>
          <a:xfrm>
            <a:off x="940237" y="2714234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단기 예측</a:t>
            </a:r>
            <a:r>
              <a:rPr lang="en-US" altLang="ko-KR" sz="2800" b="1" dirty="0" smtClean="0"/>
              <a:t>(3)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848248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829" y="490477"/>
            <a:ext cx="11803950" cy="921692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29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12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913885" y="2719582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중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)</a:t>
            </a:r>
            <a:r>
              <a:rPr lang="ko-KR" altLang="en-US" sz="2800" b="1" dirty="0" smtClean="0"/>
              <a:t>기 예측</a:t>
            </a:r>
            <a:r>
              <a:rPr lang="en-US" altLang="ko-KR" sz="2800" b="1" dirty="0" smtClean="0"/>
              <a:t>(1)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4701" y="1853596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563" y="495213"/>
            <a:ext cx="11788215" cy="910552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102548" y="787946"/>
            <a:ext cx="3253721" cy="40177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30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953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783294" y="286594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중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)</a:t>
            </a:r>
            <a:r>
              <a:rPr lang="ko-KR" altLang="en-US" sz="2800" b="1" dirty="0" smtClean="0"/>
              <a:t>기 예측</a:t>
            </a:r>
            <a:r>
              <a:rPr lang="en-US" altLang="ko-KR" sz="2800" b="1" dirty="0" smtClean="0"/>
              <a:t>(2)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4110" y="199996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10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403" y="495213"/>
            <a:ext cx="11788215" cy="921692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31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262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711718" y="2771093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중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)</a:t>
            </a:r>
            <a:r>
              <a:rPr lang="ko-KR" altLang="en-US" sz="2800" b="1" dirty="0" smtClean="0"/>
              <a:t>기 </a:t>
            </a:r>
            <a:r>
              <a:rPr lang="ko-KR" altLang="en-US" sz="2800" b="1" dirty="0" err="1" smtClean="0"/>
              <a:t>시간별</a:t>
            </a:r>
            <a:r>
              <a:rPr lang="ko-KR" altLang="en-US" sz="2800" b="1" dirty="0" smtClean="0"/>
              <a:t> 예측</a:t>
            </a:r>
            <a:r>
              <a:rPr lang="en-US" altLang="ko-KR" sz="2800" b="1" dirty="0" smtClean="0"/>
              <a:t>(3)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2534" y="1905107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374" y="495213"/>
            <a:ext cx="11864405" cy="921692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347856" y="871547"/>
            <a:ext cx="3101293" cy="38208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312" y="3996321"/>
            <a:ext cx="6642380" cy="388230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32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48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680407" y="2751533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중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)</a:t>
            </a:r>
            <a:r>
              <a:rPr lang="ko-KR" altLang="en-US" sz="2800" b="1" dirty="0" smtClean="0"/>
              <a:t>기 </a:t>
            </a:r>
            <a:r>
              <a:rPr lang="ko-KR" altLang="en-US" sz="2800" b="1" dirty="0" err="1"/>
              <a:t>시간별</a:t>
            </a:r>
            <a:r>
              <a:rPr lang="ko-KR" altLang="en-US" sz="2800" b="1" dirty="0"/>
              <a:t> 예측</a:t>
            </a:r>
            <a:r>
              <a:rPr lang="en-US" altLang="ko-KR" sz="2800" b="1" dirty="0" smtClean="0"/>
              <a:t>(3)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1223" y="1885547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374" y="495213"/>
            <a:ext cx="11864405" cy="921692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347856" y="871547"/>
            <a:ext cx="3101293" cy="38208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33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469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관광지 추천</a:t>
            </a:r>
            <a:endParaRPr lang="en-US" altLang="ko-KR" sz="28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067" y="563477"/>
            <a:ext cx="6936699" cy="914866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3905165" y="2071248"/>
            <a:ext cx="2244173" cy="2483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34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00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1139626" y="2669938"/>
            <a:ext cx="9446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공공데이터포털 오픈</a:t>
            </a:r>
            <a:r>
              <a:rPr lang="en-US" altLang="ko-KR" sz="2800" b="1" dirty="0" smtClean="0"/>
              <a:t>API)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30" y="3261422"/>
            <a:ext cx="12418436" cy="4552794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10045008" y="1424945"/>
            <a:ext cx="7083456" cy="1721157"/>
            <a:chOff x="1139626" y="3342134"/>
            <a:chExt cx="11572875" cy="271462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9626" y="3342134"/>
              <a:ext cx="11572875" cy="271462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11346739" y="5496584"/>
              <a:ext cx="1068113" cy="3288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530" y="7891946"/>
            <a:ext cx="8378879" cy="1657692"/>
          </a:xfrm>
          <a:prstGeom prst="rect">
            <a:avLst/>
          </a:prstGeom>
        </p:spPr>
      </p:pic>
      <p:cxnSp>
        <p:nvCxnSpPr>
          <p:cNvPr id="29" name="직선 화살표 연결선 28"/>
          <p:cNvCxnSpPr>
            <a:stCxn id="27" idx="2"/>
            <a:endCxn id="32" idx="3"/>
          </p:cNvCxnSpPr>
          <p:nvPr/>
        </p:nvCxnSpPr>
        <p:spPr>
          <a:xfrm flipH="1">
            <a:off x="13024564" y="2999450"/>
            <a:ext cx="3594835" cy="1127131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TextBox 2"/>
          <p:cNvSpPr txBox="1"/>
          <p:nvPr/>
        </p:nvSpPr>
        <p:spPr>
          <a:xfrm>
            <a:off x="11176872" y="8499257"/>
            <a:ext cx="645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실시간 미세먼지 농도 정보로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지역별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페이지</a:t>
            </a:r>
            <a:r>
              <a:rPr lang="en-US" altLang="ko-KR" sz="2800" dirty="0" smtClean="0"/>
              <a:t>(1</a:t>
            </a:r>
            <a:r>
              <a:rPr lang="ko-KR" altLang="en-US" sz="2800" dirty="0" smtClean="0"/>
              <a:t>일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까지만 조회 가능</a:t>
            </a:r>
            <a:r>
              <a:rPr lang="en-US" altLang="ko-KR" sz="2800" dirty="0" smtClean="0"/>
              <a:t>..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64316" y="3995231"/>
            <a:ext cx="10060248" cy="2254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964316" y="3995231"/>
            <a:ext cx="10060248" cy="26269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35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404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139626" y="261183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endParaRPr lang="en-US" altLang="ko-KR" sz="2800" b="1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110" y="3234181"/>
            <a:ext cx="1276350" cy="5715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477" y="3805681"/>
            <a:ext cx="9680865" cy="20680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477" y="6627531"/>
            <a:ext cx="8867029" cy="21420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오른쪽 화살표 14"/>
          <p:cNvSpPr/>
          <p:nvPr/>
        </p:nvSpPr>
        <p:spPr>
          <a:xfrm rot="5400000">
            <a:off x="5041033" y="5218544"/>
            <a:ext cx="554438" cy="2021698"/>
          </a:xfrm>
          <a:prstGeom prst="rightArrow">
            <a:avLst/>
          </a:prstGeom>
          <a:solidFill>
            <a:srgbClr val="D9D9D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2"/>
          <p:cNvSpPr txBox="1"/>
          <p:nvPr/>
        </p:nvSpPr>
        <p:spPr>
          <a:xfrm>
            <a:off x="1063435" y="8956466"/>
            <a:ext cx="850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/>
              <a:t>10</a:t>
            </a:r>
            <a:r>
              <a:rPr lang="ko-KR" altLang="en-US" sz="2800" dirty="0" smtClean="0"/>
              <a:t>년치</a:t>
            </a:r>
            <a:r>
              <a:rPr lang="en-US" altLang="ko-KR" sz="2800" dirty="0" smtClean="0"/>
              <a:t>(2024~2023) Excel </a:t>
            </a:r>
            <a:r>
              <a:rPr lang="ko-KR" altLang="en-US" sz="2800" dirty="0" smtClean="0"/>
              <a:t>정보 </a:t>
            </a:r>
            <a:r>
              <a:rPr lang="en-US" altLang="ko-KR" sz="2800" dirty="0" smtClean="0"/>
              <a:t>Download(2.26GB)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8988" y="3753420"/>
            <a:ext cx="8320791" cy="519031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38975" y="6246390"/>
            <a:ext cx="2263606" cy="346574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36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671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139626" y="261183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endParaRPr lang="en-US" altLang="ko-KR" sz="2800" b="1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608" y="4019746"/>
            <a:ext cx="6332877" cy="5541267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1292007" y="3397995"/>
            <a:ext cx="4569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err="1" smtClean="0"/>
              <a:t>결측치를</a:t>
            </a:r>
            <a:r>
              <a:rPr lang="ko-KR" altLang="en-US" sz="2800" dirty="0" smtClean="0"/>
              <a:t> 평균값으로 처리</a:t>
            </a:r>
            <a:endParaRPr lang="en-US" altLang="ko-KR" sz="28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5297" y="4006080"/>
            <a:ext cx="8187323" cy="2796493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7918226" y="5552204"/>
            <a:ext cx="739952" cy="202169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2"/>
          <p:cNvSpPr txBox="1"/>
          <p:nvPr/>
        </p:nvSpPr>
        <p:spPr>
          <a:xfrm>
            <a:off x="8948104" y="2096779"/>
            <a:ext cx="83817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오라클 데이터베이스에 테이블 생성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데이터 저장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용량 문제로 </a:t>
            </a:r>
            <a:r>
              <a:rPr lang="ko-KR" altLang="en-US" sz="2800" dirty="0"/>
              <a:t>일부 컬럼만 선택하여 오라클 </a:t>
            </a:r>
            <a:r>
              <a:rPr lang="ko-KR" altLang="en-US" sz="2800" dirty="0" smtClean="0"/>
              <a:t>테이블 데이터를 불러들이고</a:t>
            </a:r>
            <a:r>
              <a:rPr lang="en-US" altLang="ko-KR" sz="2800" dirty="0" smtClean="0"/>
              <a:t>, Parquet </a:t>
            </a:r>
            <a:r>
              <a:rPr lang="ko-KR" altLang="en-US" sz="2800" dirty="0" smtClean="0"/>
              <a:t>형식으로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저장</a:t>
            </a:r>
            <a:r>
              <a:rPr lang="en-US" altLang="ko-KR" sz="2800" dirty="0" smtClean="0"/>
              <a:t>(3</a:t>
            </a:r>
            <a:r>
              <a:rPr lang="ko-KR" altLang="en-US" sz="2800" dirty="0" smtClean="0"/>
              <a:t>년치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0268" y="6884503"/>
            <a:ext cx="8183072" cy="266222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37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573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139626" y="2717406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예측모델 조사 및 코드 작성</a:t>
            </a:r>
            <a:endParaRPr lang="en-US" altLang="ko-KR" sz="2800" b="1" dirty="0" smtClean="0"/>
          </a:p>
        </p:txBody>
      </p:sp>
      <p:graphicFrame>
        <p:nvGraphicFramePr>
          <p:cNvPr id="12" name="표 11"/>
          <p:cNvGraphicFramePr/>
          <p:nvPr>
            <p:extLst/>
          </p:nvPr>
        </p:nvGraphicFramePr>
        <p:xfrm>
          <a:off x="1139626" y="3455415"/>
          <a:ext cx="16160973" cy="6041933"/>
        </p:xfrm>
        <a:graphic>
          <a:graphicData uri="http://schemas.openxmlformats.org/drawingml/2006/table">
            <a:tbl>
              <a:tblPr firstRow="1" bandRow="1"/>
              <a:tblGrid>
                <a:gridCol w="3272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8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880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알고리즘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장단점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428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ARIMA(</a:t>
                      </a:r>
                      <a:r>
                        <a:rPr kumimoji="1" lang="en-US" altLang="ko-KR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AutoRegressive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 Integrated Moving Average)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데이터의 계절성과 추세를 모델링 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이해하기 쉬운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파라미터를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가지고 있어 많이 사용</a:t>
                      </a: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계절적인 패턴을 잘 처리하지 못할 수 있고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매개변수 설정이 비교적 어려움</a:t>
                      </a:r>
                      <a:endParaRPr kumimoji="1" lang="en-US" altLang="ko-KR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027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LSTM(Long Short-Term Memory)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데이터의 장기 의존성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(Long-term dependency)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을 잘 학습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시퀀스 데이터의 복잡한 패턴을 모델 가능</a:t>
                      </a: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복잡한 모델 구조와 많은 데이터를 필요로 하며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훈련 시간이 길 수 있음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.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하이퍼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파라미터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튜닝이 중요</a:t>
                      </a:r>
                      <a:endParaRPr kumimoji="1" lang="en-US" altLang="ko-KR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30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Prophet(by Facebook)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계절성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휴일 효과 등을 자동으로 처리 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트렌드 변화를 고려하여 예측 가능</a:t>
                      </a: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다소 제한된 유연성을 가질 수 있어 모든 유형의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데이터에 적합하지 않을 수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있음</a:t>
                      </a:r>
                      <a:endParaRPr kumimoji="1" lang="en-US" altLang="ko-KR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027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SARIMA(Seasonal </a:t>
                      </a:r>
                      <a:r>
                        <a:rPr kumimoji="1" lang="en-US" altLang="ko-KR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AutoRegressive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 Integrated Moving Average)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 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계절성을 포함한 복잡한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패턴을 모델 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상대적으로 간단한 모델 구조에도 높은 예측 가능성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다양한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데이터에 적 가능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 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모델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파라미터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설정이 다소 복잡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일부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데이터셋에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대해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과적합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문제 발생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38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847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178" name="TextBox 7177"/>
          <p:cNvSpPr txBox="1"/>
          <p:nvPr/>
        </p:nvSpPr>
        <p:spPr>
          <a:xfrm>
            <a:off x="1063435" y="568222"/>
            <a:ext cx="4645748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1. 프로젝트 소개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7179" name="표 7178"/>
          <p:cNvGraphicFramePr/>
          <p:nvPr>
            <p:extLst>
              <p:ext uri="{D42A27DB-BD31-4B8C-83A1-F6EECF244321}">
                <p14:modId xmlns:p14="http://schemas.microsoft.com/office/powerpoint/2010/main" val="457219888"/>
              </p:ext>
            </p:extLst>
          </p:nvPr>
        </p:nvGraphicFramePr>
        <p:xfrm>
          <a:off x="1261810" y="2701456"/>
          <a:ext cx="15748242" cy="6629845"/>
        </p:xfrm>
        <a:graphic>
          <a:graphicData uri="http://schemas.openxmlformats.org/drawingml/2006/table">
            <a:tbl>
              <a:tblPr firstRow="1" bandRow="1"/>
              <a:tblGrid>
                <a:gridCol w="1702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1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54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761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담당자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역할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 업무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전민경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팀장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(프로젝트 총괄)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6120" lvl="1" indent="-329975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발표,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유사서비스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분석 및 서비스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기획안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작성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기반 예측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(365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8646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김광섭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PM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(프로젝트 관리)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SPRING 서버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랭킹 등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메인화면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국내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안심여행지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추천서비스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CCTV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기반 예측 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(365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66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김유진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디자인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이미지 디자인,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메인화면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구현, 로그인/회원가입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김한민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UI 설계</a:t>
                      </a:r>
                      <a:b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및 기능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깃허브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관리,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관련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기사 제공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기능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허광혁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UI 설계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및 기능 구현 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DJANGO 서버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/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배포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실시간 정보 제공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기반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예측 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(1~3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CCTV 기능 구현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58" name="TextBox 7257"/>
          <p:cNvSpPr txBox="1"/>
          <p:nvPr/>
        </p:nvSpPr>
        <p:spPr>
          <a:xfrm>
            <a:off x="1139626" y="1863412"/>
            <a:ext cx="555998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팀 구성 및 역할 분담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3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139626" y="261183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endParaRPr lang="en-US" altLang="ko-KR" sz="2800" b="1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626" y="3267931"/>
            <a:ext cx="8302688" cy="307292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811888" y="4396280"/>
            <a:ext cx="1752922" cy="193668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2"/>
          <p:cNvSpPr txBox="1"/>
          <p:nvPr/>
        </p:nvSpPr>
        <p:spPr>
          <a:xfrm>
            <a:off x="1063435" y="6399001"/>
            <a:ext cx="87000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수집한 데이터는 시간이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시부터 </a:t>
            </a:r>
            <a:r>
              <a:rPr lang="en-US" altLang="ko-KR" sz="2800" dirty="0" smtClean="0"/>
              <a:t>24</a:t>
            </a:r>
            <a:r>
              <a:rPr lang="ko-KR" altLang="en-US" sz="2800" dirty="0" smtClean="0"/>
              <a:t>시까지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저장되어 있으나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컴퓨터는 시간을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시부터 </a:t>
            </a:r>
            <a:r>
              <a:rPr lang="en-US" altLang="ko-KR" sz="2800" dirty="0" smtClean="0"/>
              <a:t>23</a:t>
            </a:r>
            <a:r>
              <a:rPr lang="ko-KR" altLang="en-US" sz="2800" dirty="0" smtClean="0"/>
              <a:t>시로 인식하여 이를 변환하는 작업이 필요하였음</a:t>
            </a:r>
            <a:endParaRPr lang="en-US" altLang="ko-KR" sz="2800" dirty="0" smtClean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7865263"/>
            <a:ext cx="8302688" cy="113436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107526" y="7842146"/>
            <a:ext cx="1078933" cy="11926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/>
          <p:cNvSpPr txBox="1"/>
          <p:nvPr/>
        </p:nvSpPr>
        <p:spPr>
          <a:xfrm>
            <a:off x="1063435" y="9080897"/>
            <a:ext cx="8912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또한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문자열로 저장되어 있어 날짜형식으로 변환 필요</a:t>
            </a:r>
            <a:endParaRPr lang="en-US" altLang="ko-KR" sz="2800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9591385" y="4804392"/>
            <a:ext cx="739952" cy="202169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2"/>
          <p:cNvSpPr txBox="1"/>
          <p:nvPr/>
        </p:nvSpPr>
        <p:spPr>
          <a:xfrm>
            <a:off x="10450758" y="3627377"/>
            <a:ext cx="70374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날짜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시간 문자열 형식인 </a:t>
            </a:r>
            <a:r>
              <a:rPr lang="en-US" altLang="ko-KR" sz="2800" dirty="0" smtClean="0"/>
              <a:t>_forma</a:t>
            </a:r>
            <a:r>
              <a:rPr lang="ko-KR" altLang="en-US" sz="2800" dirty="0" smtClean="0"/>
              <a:t>형식으로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변환하고</a:t>
            </a:r>
            <a:r>
              <a:rPr lang="en-US" altLang="ko-KR" sz="2800" dirty="0" smtClean="0"/>
              <a:t>, Error</a:t>
            </a:r>
            <a:r>
              <a:rPr lang="ko-KR" altLang="en-US" sz="2800" dirty="0" smtClean="0"/>
              <a:t>가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뜨는 </a:t>
            </a:r>
            <a:r>
              <a:rPr lang="en-US" altLang="ko-KR" sz="2800" dirty="0" smtClean="0"/>
              <a:t>24</a:t>
            </a:r>
            <a:r>
              <a:rPr lang="ko-KR" altLang="en-US" sz="2800" dirty="0" smtClean="0"/>
              <a:t>시는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00</a:t>
            </a:r>
            <a:r>
              <a:rPr lang="ko-KR" altLang="en-US" sz="2800" dirty="0" smtClean="0"/>
              <a:t>시로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변경한 뒤 다음날로 변경</a:t>
            </a:r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en-US" altLang="ko-KR" sz="2800" dirty="0" smtClean="0"/>
              <a:t>Ex) 2024010124</a:t>
            </a:r>
            <a:r>
              <a:rPr lang="ko-KR" altLang="en-US" sz="2800" dirty="0" smtClean="0"/>
              <a:t> → </a:t>
            </a:r>
            <a:r>
              <a:rPr lang="en-US" altLang="ko-KR" sz="2800" dirty="0" smtClean="0"/>
              <a:t>2024-01-02 00:00:00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0408" y="6096062"/>
            <a:ext cx="7318442" cy="243689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39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026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244" y="1800281"/>
            <a:ext cx="4721938" cy="16619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en-US" altLang="ko-KR" sz="3400" b="1" i="0" baseline="0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987244" y="3607471"/>
            <a:ext cx="4224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kumimoji="1" lang="en-US" altLang="ko-KR" sz="280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Prophet </a:t>
            </a:r>
            <a:r>
              <a:rPr lang="ko-KR" altLang="en-US" sz="2800" b="1" dirty="0" smtClean="0"/>
              <a:t>예측모델 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ko-KR" altLang="en-US" sz="2800" b="1" dirty="0" smtClean="0"/>
              <a:t>코드 작성</a:t>
            </a:r>
            <a:endParaRPr lang="en-US" altLang="ko-KR" sz="2800" b="1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858" y="495214"/>
            <a:ext cx="13240428" cy="9216924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953981" y="4870827"/>
            <a:ext cx="36778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지역별로 예측을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수행하고</a:t>
            </a:r>
            <a:r>
              <a:rPr lang="en-US" altLang="ko-KR" sz="2800" dirty="0" smtClean="0"/>
              <a:t>, </a:t>
            </a:r>
            <a:r>
              <a:rPr lang="ko-KR" altLang="en-US" sz="2800" dirty="0" err="1" smtClean="0"/>
              <a:t>외부변수인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so2, co, o3, no2, </a:t>
            </a:r>
            <a:br>
              <a:rPr lang="en-US" altLang="ko-KR" sz="2800" dirty="0" smtClean="0"/>
            </a:br>
            <a:r>
              <a:rPr lang="en-US" altLang="ko-KR" sz="2800" dirty="0" smtClean="0"/>
              <a:t>pm25</a:t>
            </a:r>
            <a:r>
              <a:rPr lang="ko-KR" altLang="en-US" sz="2800" dirty="0" smtClean="0"/>
              <a:t>는 과거 데이터평균값 사용</a:t>
            </a:r>
            <a:endParaRPr lang="en-US" altLang="ko-KR" sz="28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40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125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244" y="1800281"/>
            <a:ext cx="830283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 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063435" y="2650157"/>
            <a:ext cx="6397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kumimoji="1" lang="en-US" altLang="ko-KR" sz="280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Prophet </a:t>
            </a:r>
            <a:r>
              <a:rPr lang="ko-KR" altLang="en-US" sz="2800" b="1" dirty="0" smtClean="0"/>
              <a:t>예측모델 코드 작성</a:t>
            </a:r>
            <a:endParaRPr lang="en-US" altLang="ko-KR" sz="2800" b="1" dirty="0" smtClean="0"/>
          </a:p>
        </p:txBody>
      </p:sp>
      <p:sp>
        <p:nvSpPr>
          <p:cNvPr id="12" name="TextBox 2"/>
          <p:cNvSpPr txBox="1"/>
          <p:nvPr/>
        </p:nvSpPr>
        <p:spPr>
          <a:xfrm>
            <a:off x="1284682" y="3495021"/>
            <a:ext cx="869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/>
              <a:t>가장 높은 </a:t>
            </a:r>
            <a:r>
              <a:rPr lang="ko-KR" altLang="en-US" sz="2800" dirty="0" smtClean="0"/>
              <a:t>예측정확도가 </a:t>
            </a:r>
            <a:r>
              <a:rPr lang="ko-KR" altLang="en-US" sz="2800" dirty="0"/>
              <a:t>나오도록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Prophet</a:t>
            </a:r>
            <a:r>
              <a:rPr lang="ko-KR" altLang="en-US" sz="2800" dirty="0" smtClean="0"/>
              <a:t>의 </a:t>
            </a:r>
            <a:r>
              <a:rPr lang="ko-KR" altLang="en-US" sz="2800" dirty="0" err="1" smtClean="0"/>
              <a:t>계절성강도</a:t>
            </a:r>
            <a:r>
              <a:rPr lang="en-US" altLang="ko-KR" sz="2800" dirty="0" smtClean="0"/>
              <a:t>, </a:t>
            </a:r>
            <a:r>
              <a:rPr lang="ko-KR" altLang="en-US" sz="2800" dirty="0" err="1" smtClean="0"/>
              <a:t>휴일영향</a:t>
            </a:r>
            <a:r>
              <a:rPr lang="ko-KR" altLang="en-US" sz="2800" dirty="0" smtClean="0"/>
              <a:t> 등 </a:t>
            </a:r>
            <a:endParaRPr lang="en-US" altLang="ko-KR" sz="2800" dirty="0" smtClean="0"/>
          </a:p>
          <a:p>
            <a:r>
              <a:rPr lang="ko-KR" altLang="en-US" sz="2800" dirty="0" smtClean="0"/>
              <a:t>주요 매개변수들을 조정  </a:t>
            </a:r>
            <a:endParaRPr lang="en-US" altLang="ko-KR" sz="28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586" y="2681263"/>
            <a:ext cx="8535803" cy="2596033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1063435" y="5259040"/>
            <a:ext cx="158432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>
                <a:solidFill>
                  <a:srgbClr val="0070C0"/>
                </a:solidFill>
              </a:rPr>
              <a:t>[1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]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기본값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: 0.77%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[2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u="sng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u="sng" dirty="0">
                <a:solidFill>
                  <a:srgbClr val="0070C0"/>
                </a:solidFill>
              </a:rPr>
              <a:t>20.0</a:t>
            </a:r>
            <a:r>
              <a:rPr lang="en-US" altLang="ko-KR" sz="2400" b="1" dirty="0">
                <a:solidFill>
                  <a:srgbClr val="0070C0"/>
                </a:solidFill>
              </a:rPr>
              <a:t>, </a:t>
            </a:r>
            <a:r>
              <a:rPr lang="ko-KR" altLang="en-US" sz="2400" b="1" u="sng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u="sng" dirty="0">
                <a:solidFill>
                  <a:srgbClr val="0070C0"/>
                </a:solidFill>
              </a:rPr>
              <a:t> </a:t>
            </a:r>
            <a:r>
              <a:rPr lang="en-US" altLang="ko-KR" sz="2400" b="1" u="sng" dirty="0">
                <a:solidFill>
                  <a:srgbClr val="0070C0"/>
                </a:solidFill>
              </a:rPr>
              <a:t>15.0</a:t>
            </a:r>
            <a:r>
              <a:rPr lang="en-US" altLang="ko-KR" sz="2400" b="1" dirty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0.74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% (0.03%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▽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[3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] </a:t>
            </a:r>
            <a:r>
              <a:rPr lang="ko-KR" altLang="en-US" sz="2400" b="1" u="sng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15.0</a:t>
            </a:r>
            <a:r>
              <a:rPr lang="en-US" altLang="ko-KR" sz="2400" b="1" dirty="0">
                <a:solidFill>
                  <a:srgbClr val="0070C0"/>
                </a:solidFill>
              </a:rPr>
              <a:t>, </a:t>
            </a:r>
            <a:r>
              <a:rPr lang="ko-KR" altLang="en-US" sz="2400" b="1" u="sng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u="sng" dirty="0">
                <a:solidFill>
                  <a:srgbClr val="0070C0"/>
                </a:solidFill>
              </a:rPr>
              <a:t>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5.0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0.7</a:t>
            </a:r>
            <a:r>
              <a:rPr lang="en-US" altLang="ko-KR" sz="2400" b="1" dirty="0">
                <a:solidFill>
                  <a:srgbClr val="0070C0"/>
                </a:solidFill>
              </a:rPr>
              <a:t>7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0.03</a:t>
            </a:r>
            <a:r>
              <a:rPr lang="en-US" altLang="ko-KR" sz="2400" b="1" dirty="0">
                <a:solidFill>
                  <a:srgbClr val="0070C0"/>
                </a:solidFill>
              </a:rPr>
              <a:t>%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[4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5.0, </a:t>
            </a:r>
            <a:r>
              <a:rPr lang="ko-KR" altLang="en-US" sz="2400" b="1" u="sng" dirty="0" smtClean="0">
                <a:solidFill>
                  <a:srgbClr val="0070C0"/>
                </a:solidFill>
              </a:rPr>
              <a:t>유연성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0.5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0.62%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0.15% </a:t>
            </a:r>
            <a:r>
              <a:rPr lang="ko-KR" altLang="en-US" sz="2400" b="1" dirty="0">
                <a:solidFill>
                  <a:srgbClr val="0070C0"/>
                </a:solidFill>
              </a:rPr>
              <a:t>▽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[5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u="sng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0.005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0.78%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0.16% </a:t>
            </a:r>
            <a:r>
              <a:rPr lang="ko-KR" altLang="en-US" sz="2400" b="1" dirty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[6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u="sng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0.01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0.81%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0.03% </a:t>
            </a:r>
            <a:r>
              <a:rPr lang="ko-KR" altLang="en-US" sz="2400" b="1" dirty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[7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0.01, </a:t>
            </a:r>
            <a:r>
              <a:rPr lang="ko-KR" altLang="en-US" sz="2400" b="1" u="sng" dirty="0" smtClean="0">
                <a:solidFill>
                  <a:srgbClr val="0070C0"/>
                </a:solidFill>
              </a:rPr>
              <a:t>연간 계절성 강도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15.0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0.75%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0.06% </a:t>
            </a:r>
            <a:r>
              <a:rPr lang="ko-KR" altLang="en-US" sz="2400" b="1" dirty="0">
                <a:solidFill>
                  <a:srgbClr val="0070C0"/>
                </a:solidFill>
              </a:rPr>
              <a:t>▽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[8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dirty="0">
                <a:solidFill>
                  <a:srgbClr val="0070C0"/>
                </a:solidFill>
              </a:rPr>
              <a:t>0.01, </a:t>
            </a:r>
            <a:r>
              <a:rPr lang="ko-KR" altLang="en-US" sz="2400" b="1" u="sng" dirty="0" smtClean="0">
                <a:solidFill>
                  <a:srgbClr val="0070C0"/>
                </a:solidFill>
              </a:rPr>
              <a:t>월간 </a:t>
            </a:r>
            <a:r>
              <a:rPr lang="ko-KR" altLang="en-US" sz="2400" b="1" u="sng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u="sng" dirty="0">
                <a:solidFill>
                  <a:srgbClr val="0070C0"/>
                </a:solidFill>
              </a:rPr>
              <a:t>15.0</a:t>
            </a:r>
            <a:r>
              <a:rPr lang="en-US" altLang="ko-KR" sz="2400" b="1" dirty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0.80%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0.05% </a:t>
            </a:r>
            <a:r>
              <a:rPr lang="ko-KR" altLang="en-US" sz="2400" b="1" dirty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>
                <a:solidFill>
                  <a:srgbClr val="0070C0"/>
                </a:solidFill>
              </a:rPr>
              <a:t>[8</a:t>
            </a:r>
            <a:r>
              <a:rPr lang="ko-KR" altLang="en-US" sz="2400" b="1" dirty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dirty="0">
                <a:solidFill>
                  <a:srgbClr val="0070C0"/>
                </a:solidFill>
              </a:rPr>
              <a:t>0.01, </a:t>
            </a:r>
            <a:r>
              <a:rPr lang="ko-KR" altLang="en-US" sz="2400" b="1" u="sng" dirty="0" smtClean="0">
                <a:solidFill>
                  <a:srgbClr val="0070C0"/>
                </a:solidFill>
              </a:rPr>
              <a:t>일간 </a:t>
            </a:r>
            <a:r>
              <a:rPr lang="ko-KR" altLang="en-US" sz="2400" b="1" u="sng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u="sng" dirty="0">
                <a:solidFill>
                  <a:srgbClr val="0070C0"/>
                </a:solidFill>
              </a:rPr>
              <a:t>15.0</a:t>
            </a:r>
            <a:r>
              <a:rPr lang="en-US" altLang="ko-KR" sz="2400" b="1" dirty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0.81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0.01% </a:t>
            </a:r>
            <a:r>
              <a:rPr lang="ko-KR" altLang="en-US" sz="2400" b="1" dirty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>
                <a:solidFill>
                  <a:srgbClr val="0070C0"/>
                </a:solidFill>
              </a:rPr>
              <a:t>[8</a:t>
            </a:r>
            <a:r>
              <a:rPr lang="ko-KR" altLang="en-US" sz="2400" b="1" dirty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dirty="0">
                <a:solidFill>
                  <a:srgbClr val="0070C0"/>
                </a:solidFill>
              </a:rPr>
              <a:t>0.01, </a:t>
            </a:r>
            <a:r>
              <a:rPr lang="ko-KR" altLang="en-US" sz="2400" b="1" u="sng" dirty="0">
                <a:solidFill>
                  <a:srgbClr val="0070C0"/>
                </a:solidFill>
              </a:rPr>
              <a:t>일간 계절성 강도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20.0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0.82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%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0.01% </a:t>
            </a:r>
            <a:r>
              <a:rPr lang="ko-KR" altLang="en-US" sz="2400" b="1" dirty="0">
                <a:solidFill>
                  <a:srgbClr val="0070C0"/>
                </a:solidFill>
              </a:rPr>
              <a:t>▲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[9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차</a:t>
            </a:r>
            <a:r>
              <a:rPr lang="en-US" altLang="ko-KR" sz="2400" b="1" dirty="0">
                <a:solidFill>
                  <a:srgbClr val="0070C0"/>
                </a:solidFill>
              </a:rPr>
              <a:t>] </a:t>
            </a:r>
            <a:r>
              <a:rPr lang="ko-KR" altLang="en-US" sz="2400" b="1" dirty="0">
                <a:solidFill>
                  <a:srgbClr val="0070C0"/>
                </a:solidFill>
              </a:rPr>
              <a:t>계절성 강도 </a:t>
            </a:r>
            <a:r>
              <a:rPr lang="en-US" altLang="ko-KR" sz="2400" b="1" dirty="0">
                <a:solidFill>
                  <a:srgbClr val="0070C0"/>
                </a:solidFill>
              </a:rPr>
              <a:t>15.0, </a:t>
            </a:r>
            <a:r>
              <a:rPr lang="ko-KR" altLang="en-US" sz="2400" b="1" dirty="0" err="1">
                <a:solidFill>
                  <a:srgbClr val="0070C0"/>
                </a:solidFill>
              </a:rPr>
              <a:t>휴일영향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5.0, </a:t>
            </a:r>
            <a:r>
              <a:rPr lang="ko-KR" altLang="en-US" sz="2400" b="1" dirty="0">
                <a:solidFill>
                  <a:srgbClr val="0070C0"/>
                </a:solidFill>
              </a:rPr>
              <a:t>유연성 </a:t>
            </a:r>
            <a:r>
              <a:rPr lang="en-US" altLang="ko-KR" sz="2400" b="1" dirty="0">
                <a:solidFill>
                  <a:srgbClr val="0070C0"/>
                </a:solidFill>
              </a:rPr>
              <a:t>0.01, </a:t>
            </a:r>
            <a:r>
              <a:rPr lang="ko-KR" altLang="en-US" sz="2400" b="1" u="sng" dirty="0">
                <a:solidFill>
                  <a:srgbClr val="0070C0"/>
                </a:solidFill>
              </a:rPr>
              <a:t>일간 계절성 강도 </a:t>
            </a:r>
            <a:r>
              <a:rPr lang="en-US" altLang="ko-KR" sz="2400" b="1" u="sng" dirty="0" smtClean="0">
                <a:solidFill>
                  <a:srgbClr val="0070C0"/>
                </a:solidFill>
              </a:rPr>
              <a:t>25.0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→ 예측 정확도 </a:t>
            </a:r>
            <a:r>
              <a:rPr lang="en-US" altLang="ko-KR" sz="2400" b="1" dirty="0">
                <a:solidFill>
                  <a:srgbClr val="0070C0"/>
                </a:solidFill>
              </a:rPr>
              <a:t>: 0.80% (0.01%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▽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)</a:t>
            </a:r>
            <a:endParaRPr lang="en-US" altLang="ko-KR" sz="2400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41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134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9626" y="1863412"/>
            <a:ext cx="8302688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en-US" altLang="ko-KR" sz="3400" b="1" i="0" baseline="0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145636" y="3143199"/>
            <a:ext cx="548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kumimoji="1" lang="en-US" altLang="ko-KR" sz="280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Prophet </a:t>
            </a:r>
            <a:r>
              <a:rPr lang="ko-KR" altLang="en-US" sz="2800" b="1" dirty="0" smtClean="0"/>
              <a:t>예측모델 코드 작성</a:t>
            </a:r>
            <a:endParaRPr lang="en-US" altLang="ko-KR" sz="2800" b="1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728" y="541309"/>
            <a:ext cx="10265051" cy="9183555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1139626" y="3843893"/>
            <a:ext cx="58714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미세먼지 농도의 </a:t>
            </a:r>
            <a:r>
              <a:rPr lang="ko-KR" altLang="en-US" sz="2800" dirty="0" err="1" smtClean="0"/>
              <a:t>실제값</a:t>
            </a:r>
            <a:r>
              <a:rPr lang="en-US" altLang="ko-KR" sz="2800" dirty="0" smtClean="0"/>
              <a:t>(2024</a:t>
            </a:r>
            <a:r>
              <a:rPr lang="ko-KR" altLang="en-US" sz="2800" dirty="0" smtClean="0"/>
              <a:t>년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과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err="1" smtClean="0"/>
              <a:t>예측값</a:t>
            </a:r>
            <a:r>
              <a:rPr lang="en-US" altLang="ko-KR" sz="2800" dirty="0" smtClean="0"/>
              <a:t>(2021~2023 </a:t>
            </a:r>
            <a:r>
              <a:rPr lang="ko-KR" altLang="en-US" sz="2800" dirty="0" smtClean="0"/>
              <a:t>데이터 사용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을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4</a:t>
            </a:r>
            <a:r>
              <a:rPr lang="ko-KR" altLang="en-US" sz="2800" dirty="0" smtClean="0"/>
              <a:t>단계 범위로 변환하고</a:t>
            </a:r>
            <a:r>
              <a:rPr lang="en-US" altLang="ko-KR" sz="2800" dirty="0" smtClean="0"/>
              <a:t>,</a:t>
            </a:r>
            <a:br>
              <a:rPr lang="en-US" altLang="ko-KR" sz="2800" dirty="0" smtClean="0"/>
            </a:br>
            <a:r>
              <a:rPr lang="ko-KR" altLang="en-US" sz="2800" dirty="0" smtClean="0"/>
              <a:t>예측 정확도 측정</a:t>
            </a:r>
            <a:endParaRPr lang="en-US" altLang="ko-KR" sz="28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42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459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139626" y="2699188"/>
            <a:ext cx="548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미세먼지농도 예측</a:t>
            </a:r>
            <a:endParaRPr lang="en-US" altLang="ko-KR" sz="2800" b="1" dirty="0" smtClean="0"/>
          </a:p>
        </p:txBody>
      </p:sp>
      <p:sp>
        <p:nvSpPr>
          <p:cNvPr id="12" name="TextBox 2"/>
          <p:cNvSpPr txBox="1"/>
          <p:nvPr/>
        </p:nvSpPr>
        <p:spPr>
          <a:xfrm>
            <a:off x="1142657" y="6901779"/>
            <a:ext cx="69223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함수를 활용하여 </a:t>
            </a:r>
            <a:r>
              <a:rPr lang="en-US" altLang="ko-KR" sz="2800" dirty="0" smtClean="0"/>
              <a:t>2024</a:t>
            </a:r>
            <a:r>
              <a:rPr lang="ko-KR" altLang="en-US" sz="2800" dirty="0" smtClean="0"/>
              <a:t>년 미세먼지 농도를 지역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날짜</a:t>
            </a:r>
            <a:r>
              <a:rPr lang="en-US" altLang="ko-KR" sz="2800" dirty="0" smtClean="0"/>
              <a:t>/</a:t>
            </a:r>
            <a:r>
              <a:rPr lang="ko-KR" altLang="en-US" sz="2800" dirty="0" err="1" smtClean="0"/>
              <a:t>시간별로</a:t>
            </a:r>
            <a:r>
              <a:rPr lang="ko-KR" altLang="en-US" sz="2800" dirty="0" smtClean="0"/>
              <a:t> 예측하고 </a:t>
            </a:r>
            <a:r>
              <a:rPr lang="ko-KR" altLang="en-US" sz="2800" dirty="0" err="1" smtClean="0"/>
              <a:t>예측치를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csv </a:t>
            </a:r>
            <a:r>
              <a:rPr lang="ko-KR" altLang="en-US" sz="2800" dirty="0" smtClean="0"/>
              <a:t>파일로 저장</a:t>
            </a:r>
            <a:endParaRPr lang="en-US" altLang="ko-KR" sz="28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626" y="3910691"/>
            <a:ext cx="6925399" cy="27852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2516" y="3410552"/>
            <a:ext cx="8487263" cy="1740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2516" y="5101292"/>
            <a:ext cx="8487263" cy="2652684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8227768" y="4820840"/>
            <a:ext cx="739952" cy="202169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/>
          <p:cNvSpPr txBox="1"/>
          <p:nvPr/>
        </p:nvSpPr>
        <p:spPr>
          <a:xfrm>
            <a:off x="9162516" y="1863412"/>
            <a:ext cx="76976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하나의 지역 예측하는데 </a:t>
            </a:r>
            <a:r>
              <a:rPr lang="en-US" altLang="ko-KR" sz="2800" dirty="0" smtClean="0"/>
              <a:t>15~30</a:t>
            </a:r>
            <a:r>
              <a:rPr lang="ko-KR" altLang="en-US" sz="2800" dirty="0" smtClean="0"/>
              <a:t>분 소요</a:t>
            </a:r>
            <a:r>
              <a:rPr lang="en-US" altLang="ko-KR" sz="2800" dirty="0" smtClean="0"/>
              <a:t>, </a:t>
            </a:r>
          </a:p>
          <a:p>
            <a:r>
              <a:rPr lang="ko-KR" altLang="en-US" sz="2800" dirty="0" smtClean="0"/>
              <a:t>처음에는 일일이 실행하다가 </a:t>
            </a:r>
            <a:r>
              <a:rPr lang="en-US" altLang="ko-KR" sz="2800" dirty="0" smtClean="0"/>
              <a:t>for</a:t>
            </a:r>
            <a:r>
              <a:rPr lang="ko-KR" altLang="en-US" sz="2800" dirty="0" smtClean="0"/>
              <a:t>문을 이용하여 예측 진행</a:t>
            </a:r>
            <a:endParaRPr lang="en-US" altLang="ko-KR" sz="2800" dirty="0" smtClean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2516" y="7683929"/>
            <a:ext cx="8487263" cy="2040394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43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872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10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287608" y="2589018"/>
            <a:ext cx="548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예측치</a:t>
            </a:r>
            <a:r>
              <a:rPr lang="ko-KR" altLang="en-US" sz="2800" b="1" dirty="0" smtClean="0"/>
              <a:t> 시각화</a:t>
            </a:r>
            <a:r>
              <a:rPr lang="en-US" altLang="ko-KR" sz="2800" b="1" dirty="0" smtClean="0"/>
              <a:t>&amp;</a:t>
            </a:r>
            <a:r>
              <a:rPr lang="ko-KR" altLang="en-US" sz="2800" b="1" dirty="0" smtClean="0"/>
              <a:t>뷰 작업</a:t>
            </a:r>
            <a:endParaRPr lang="en-US" altLang="ko-KR" sz="2800" b="1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088" y="5137779"/>
            <a:ext cx="11352691" cy="45743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966" y="3639369"/>
            <a:ext cx="13178018" cy="141632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0346976" y="4525664"/>
            <a:ext cx="1828800" cy="38522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677" y="2748358"/>
            <a:ext cx="11352691" cy="1122890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4" idx="0"/>
            <a:endCxn id="15" idx="2"/>
          </p:cNvCxnSpPr>
          <p:nvPr/>
        </p:nvCxnSpPr>
        <p:spPr>
          <a:xfrm flipV="1">
            <a:off x="11261376" y="3871248"/>
            <a:ext cx="692647" cy="654416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2"/>
          <p:cNvSpPr txBox="1"/>
          <p:nvPr/>
        </p:nvSpPr>
        <p:spPr>
          <a:xfrm>
            <a:off x="1058966" y="5796912"/>
            <a:ext cx="5164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사용자가 지역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시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도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시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군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구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과 일시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연도</a:t>
            </a:r>
            <a:r>
              <a:rPr lang="en-US" altLang="ko-KR" sz="2800" dirty="0"/>
              <a:t>/</a:t>
            </a:r>
            <a:r>
              <a:rPr lang="ko-KR" altLang="en-US" sz="2800" dirty="0" smtClean="0"/>
              <a:t>월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일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시간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을 </a:t>
            </a:r>
            <a:endParaRPr lang="en-US" altLang="ko-KR" sz="2800" dirty="0" smtClean="0"/>
          </a:p>
          <a:p>
            <a:r>
              <a:rPr lang="ko-KR" altLang="en-US" sz="2800" dirty="0" smtClean="0"/>
              <a:t>선택하면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데이터를 </a:t>
            </a:r>
            <a:r>
              <a:rPr lang="ko-KR" altLang="en-US" sz="2800" dirty="0" err="1" smtClean="0"/>
              <a:t>입력받아서</a:t>
            </a:r>
            <a:r>
              <a:rPr lang="ko-KR" altLang="en-US" sz="2800" dirty="0" smtClean="0"/>
              <a:t> 변수에 저장하고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그래프를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그리는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함수를 실행</a:t>
            </a:r>
            <a:endParaRPr lang="en-US" altLang="ko-KR" sz="28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44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544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287608" y="2589018"/>
            <a:ext cx="548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예측치</a:t>
            </a:r>
            <a:r>
              <a:rPr lang="ko-KR" altLang="en-US" sz="2800" b="1" dirty="0" smtClean="0"/>
              <a:t> 시각화</a:t>
            </a:r>
            <a:r>
              <a:rPr lang="en-US" altLang="ko-KR" sz="2800" b="1" dirty="0" smtClean="0"/>
              <a:t>&amp;</a:t>
            </a:r>
            <a:r>
              <a:rPr lang="ko-KR" altLang="en-US" sz="2800" b="1" dirty="0" smtClean="0"/>
              <a:t>뷰 작업</a:t>
            </a:r>
            <a:endParaRPr lang="en-US" altLang="ko-KR" sz="2800" b="1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611" y="3222291"/>
            <a:ext cx="10986776" cy="626143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2445" y="726225"/>
            <a:ext cx="8277225" cy="47720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TextBox 2"/>
          <p:cNvSpPr txBox="1"/>
          <p:nvPr/>
        </p:nvSpPr>
        <p:spPr>
          <a:xfrm>
            <a:off x="12424498" y="6184963"/>
            <a:ext cx="51648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사용자가 선택한 지역과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날짜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시간 데이터에 따라</a:t>
            </a:r>
            <a:endParaRPr lang="en-US" altLang="ko-KR" sz="2800" dirty="0" smtClean="0"/>
          </a:p>
          <a:p>
            <a:r>
              <a:rPr lang="ko-KR" altLang="en-US" sz="2800" dirty="0" smtClean="0"/>
              <a:t>미세먼지농도 </a:t>
            </a:r>
            <a:r>
              <a:rPr lang="ko-KR" altLang="en-US" sz="2800" dirty="0" err="1" smtClean="0"/>
              <a:t>예측치를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그래프로 그리고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미세먼지농도 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단계에 따라 그래프의 배경과 선 색을 변경하도록 작성</a:t>
            </a:r>
            <a:endParaRPr lang="en-US" altLang="ko-KR" sz="28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45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51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287608" y="2589018"/>
            <a:ext cx="548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예측치</a:t>
            </a:r>
            <a:r>
              <a:rPr lang="ko-KR" altLang="en-US" sz="2800" b="1" dirty="0" smtClean="0"/>
              <a:t> 시각화</a:t>
            </a:r>
            <a:r>
              <a:rPr lang="en-US" altLang="ko-KR" sz="2800" b="1" dirty="0" smtClean="0"/>
              <a:t>&amp;</a:t>
            </a:r>
            <a:r>
              <a:rPr lang="ko-KR" altLang="en-US" sz="2800" b="1" dirty="0" smtClean="0"/>
              <a:t>뷰 작업</a:t>
            </a:r>
            <a:endParaRPr lang="en-US" altLang="ko-KR" sz="2800" b="1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782" y="3462823"/>
            <a:ext cx="11024574" cy="624931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775" y="2589018"/>
            <a:ext cx="11187185" cy="113588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527914" y="2646012"/>
            <a:ext cx="1600518" cy="33084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5989543" y="3310395"/>
            <a:ext cx="1600518" cy="29973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4" idx="3"/>
            <a:endCxn id="15" idx="0"/>
          </p:cNvCxnSpPr>
          <p:nvPr/>
        </p:nvCxnSpPr>
        <p:spPr>
          <a:xfrm>
            <a:off x="10128432" y="2811433"/>
            <a:ext cx="6661370" cy="498962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직선 화살표 연결선 16"/>
          <p:cNvCxnSpPr>
            <a:stCxn id="15" idx="2"/>
          </p:cNvCxnSpPr>
          <p:nvPr/>
        </p:nvCxnSpPr>
        <p:spPr>
          <a:xfrm flipH="1">
            <a:off x="12059367" y="3610126"/>
            <a:ext cx="4730435" cy="1113141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46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75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1921" y="1745734"/>
            <a:ext cx="7715274" cy="1046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-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</a:t>
            </a:r>
            <a:endParaRPr lang="en-US" altLang="ko-KR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 </a:t>
            </a: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저장된 데이터 </a:t>
            </a:r>
            <a:r>
              <a:rPr lang="en-US" altLang="ko-KR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DB</a:t>
            </a: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삽입</a:t>
            </a:r>
            <a:endParaRPr lang="ko-KR" altLang="en-US" sz="28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2"/>
          <p:cNvSpPr txBox="1"/>
          <p:nvPr/>
        </p:nvSpPr>
        <p:spPr>
          <a:xfrm>
            <a:off x="10179624" y="1915433"/>
            <a:ext cx="6617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400" dirty="0" smtClean="0"/>
              <a:t>전세계 </a:t>
            </a:r>
            <a:r>
              <a:rPr lang="ko-KR" altLang="en-US" sz="2400" dirty="0" err="1" smtClean="0"/>
              <a:t>대기질</a:t>
            </a:r>
            <a:r>
              <a:rPr lang="ko-KR" altLang="en-US" sz="2400" dirty="0" smtClean="0"/>
              <a:t> 데이터 사이트에서 제공받은 </a:t>
            </a:r>
            <a:r>
              <a:rPr lang="en-US" altLang="ko-KR" sz="2400" dirty="0" smtClean="0"/>
              <a:t>csv </a:t>
            </a:r>
            <a:r>
              <a:rPr lang="ko-KR" altLang="en-US" sz="2400" dirty="0" smtClean="0"/>
              <a:t>파일을 </a:t>
            </a:r>
            <a:r>
              <a:rPr lang="en-US" altLang="ko-KR" sz="2400" dirty="0" smtClean="0"/>
              <a:t>city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컬럼을 추가 후 </a:t>
            </a:r>
            <a:r>
              <a:rPr lang="en-US" altLang="ko-KR" sz="2400" dirty="0" err="1" smtClean="0"/>
              <a:t>db</a:t>
            </a:r>
            <a:r>
              <a:rPr lang="ko-KR" altLang="en-US" sz="2400" dirty="0" smtClean="0"/>
              <a:t>에 저장했습니다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4646" y="3319252"/>
            <a:ext cx="5199462" cy="22326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4646" y="5838996"/>
            <a:ext cx="7178480" cy="366845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2052441" y="6458896"/>
            <a:ext cx="838354" cy="2286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24" idx="2"/>
            <a:endCxn id="18" idx="3"/>
          </p:cNvCxnSpPr>
          <p:nvPr/>
        </p:nvCxnSpPr>
        <p:spPr>
          <a:xfrm>
            <a:off x="12872136" y="5641171"/>
            <a:ext cx="18659" cy="932046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직사각형 23"/>
          <p:cNvSpPr/>
          <p:nvPr/>
        </p:nvSpPr>
        <p:spPr>
          <a:xfrm>
            <a:off x="10204646" y="3274634"/>
            <a:ext cx="5334980" cy="236653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5151" y="5425454"/>
            <a:ext cx="6344397" cy="2802622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837849" y="5295457"/>
            <a:ext cx="6563179" cy="30786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0966786" y="9027520"/>
            <a:ext cx="5487408" cy="2339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4" idx="1"/>
            <a:endCxn id="33" idx="3"/>
          </p:cNvCxnSpPr>
          <p:nvPr/>
        </p:nvCxnSpPr>
        <p:spPr>
          <a:xfrm flipH="1" flipV="1">
            <a:off x="8401028" y="6834765"/>
            <a:ext cx="2565758" cy="2309754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TextBox 2"/>
          <p:cNvSpPr txBox="1"/>
          <p:nvPr/>
        </p:nvSpPr>
        <p:spPr>
          <a:xfrm>
            <a:off x="1831079" y="4627003"/>
            <a:ext cx="6914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저장된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는 예측 모델을 만들 때 사용됩니다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47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307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3435" y="1622657"/>
            <a:ext cx="7876296" cy="1046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API </a:t>
            </a:r>
            <a:r>
              <a:rPr lang="ko-KR" altLang="en-US" sz="28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크롤링</a:t>
            </a: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</a:t>
            </a:r>
            <a:r>
              <a:rPr lang="en-US" altLang="ko-KR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+ </a:t>
            </a:r>
            <a:r>
              <a:rPr lang="ko-KR" altLang="en-US" sz="28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스케쥴링</a:t>
            </a:r>
            <a:endParaRPr lang="ko-KR" altLang="en-US" sz="28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2"/>
          <p:cNvSpPr txBox="1"/>
          <p:nvPr/>
        </p:nvSpPr>
        <p:spPr>
          <a:xfrm>
            <a:off x="9015922" y="1028501"/>
            <a:ext cx="8159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데이터프레임의 오늘 날짜인 </a:t>
            </a:r>
            <a:r>
              <a:rPr lang="en-US" altLang="ko-KR" sz="2400" dirty="0" err="1" smtClean="0"/>
              <a:t>kdate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컬럼을 추가해 오늘 </a:t>
            </a:r>
            <a:r>
              <a:rPr lang="en-US" altLang="ko-KR" sz="2400" dirty="0" smtClean="0"/>
              <a:t>	</a:t>
            </a:r>
            <a:r>
              <a:rPr lang="ko-KR" altLang="en-US" sz="2400" dirty="0" smtClean="0"/>
              <a:t>날짜의 데이터로 테이블에 저장한다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222862" y="3314712"/>
            <a:ext cx="7249106" cy="246890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049" y="3400438"/>
            <a:ext cx="7003739" cy="225927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0464" y="1859498"/>
            <a:ext cx="8045253" cy="7647957"/>
          </a:xfrm>
          <a:prstGeom prst="rect">
            <a:avLst/>
          </a:prstGeom>
        </p:spPr>
      </p:pic>
      <p:sp>
        <p:nvSpPr>
          <p:cNvPr id="44" name="TextBox 2"/>
          <p:cNvSpPr txBox="1"/>
          <p:nvPr/>
        </p:nvSpPr>
        <p:spPr>
          <a:xfrm>
            <a:off x="1299952" y="2777334"/>
            <a:ext cx="709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리스트에 해당 도시 코드를 리스트 형태로 담고</a:t>
            </a:r>
            <a:endParaRPr lang="en-US" altLang="ko-KR" sz="2400" dirty="0" smtClean="0"/>
          </a:p>
        </p:txBody>
      </p:sp>
      <p:sp>
        <p:nvSpPr>
          <p:cNvPr id="24" name="직사각형 23"/>
          <p:cNvSpPr/>
          <p:nvPr/>
        </p:nvSpPr>
        <p:spPr>
          <a:xfrm>
            <a:off x="11383578" y="2386632"/>
            <a:ext cx="1981564" cy="30875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>
            <a:stCxn id="33" idx="3"/>
            <a:endCxn id="24" idx="1"/>
          </p:cNvCxnSpPr>
          <p:nvPr/>
        </p:nvCxnSpPr>
        <p:spPr>
          <a:xfrm flipV="1">
            <a:off x="8471968" y="2541012"/>
            <a:ext cx="2911610" cy="2008152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370" y="6925998"/>
            <a:ext cx="7870303" cy="2600011"/>
          </a:xfrm>
          <a:prstGeom prst="rect">
            <a:avLst/>
          </a:prstGeom>
        </p:spPr>
      </p:pic>
      <p:sp>
        <p:nvSpPr>
          <p:cNvPr id="58" name="TextBox 2"/>
          <p:cNvSpPr txBox="1"/>
          <p:nvPr/>
        </p:nvSpPr>
        <p:spPr>
          <a:xfrm>
            <a:off x="940370" y="6013732"/>
            <a:ext cx="7377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만들어진 해당 함수는 스프링 서버에서 </a:t>
            </a:r>
            <a:r>
              <a:rPr lang="ko-KR" altLang="en-US" sz="2400" dirty="0" err="1" smtClean="0"/>
              <a:t>스케쥴러를</a:t>
            </a:r>
            <a:r>
              <a:rPr lang="ko-KR" altLang="en-US" sz="2400" dirty="0" smtClean="0"/>
              <a:t> 통해 매일매일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에 저장됩니다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48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537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1139626" y="1863412"/>
            <a:ext cx="3596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추진배경(1/2)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92008" y="2853782"/>
            <a:ext cx="6155166" cy="5940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" name="TextBox 13"/>
          <p:cNvSpPr txBox="1"/>
          <p:nvPr/>
        </p:nvSpPr>
        <p:spPr>
          <a:xfrm>
            <a:off x="7994799" y="6426606"/>
            <a:ext cx="9213742" cy="3017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미세먼지란 지름이 10㎍(마이크로미터) 미만의 크기 입자로, 2.5㎍ 미만의 초미세먼지의 경우 코점막을 통해 걸러지지 않아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발암물질로 규정(WHO)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되었으며,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암 외에도 심혈관 질환, 폐질환 등 여러 질병을 유발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한다는 많은 연구 결과가 발표</a:t>
            </a: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2500" b="0" i="0" baseline="0">
              <a:solidFill>
                <a:srgbClr val="00000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2500" b="1" i="0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어린이, 노인, 호흡기 질환자 등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민감군은</a:t>
            </a:r>
            <a:r>
              <a:rPr kumimoji="0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일반인보다 더욱 각별한 주의가 필요!</a:t>
            </a:r>
            <a:endParaRPr kumimoji="0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8947102"/>
            <a:ext cx="6626600" cy="3077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*사진: 미세먼지 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나쁨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 수준을 보인 서울 종로 일대(2023)</a:t>
            </a:r>
            <a:endParaRPr kumimoji="0" lang="ko-KR" altLang="en-US" sz="1400" b="1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994799" y="2853782"/>
            <a:ext cx="8832788" cy="3337943"/>
          </a:xfrm>
          <a:prstGeom prst="rect">
            <a:avLst/>
          </a:prstGeom>
          <a:noFill/>
          <a:ln w="38346" cap="flat" cmpd="sng" algn="ctr">
            <a:solidFill>
              <a:srgbClr val="DFE6F7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4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928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989466"/>
            <a:ext cx="8302688" cy="1046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데이터 가공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2"/>
          <p:cNvSpPr txBox="1"/>
          <p:nvPr/>
        </p:nvSpPr>
        <p:spPr>
          <a:xfrm>
            <a:off x="911053" y="3328186"/>
            <a:ext cx="49505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400" dirty="0" smtClean="0"/>
              <a:t>모델을 만들기 위한 데이터를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에서 조회 후 데이터프레임에 담아서 두개의 데이터를 병합 후 출력했습니다</a:t>
            </a:r>
            <a:r>
              <a:rPr lang="en-US" altLang="ko-KR" sz="2400" dirty="0" smtClean="0"/>
              <a:t>. </a:t>
            </a:r>
            <a:endParaRPr lang="en-US" altLang="ko-KR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876" y="773686"/>
            <a:ext cx="8526174" cy="55831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258" y="6756926"/>
            <a:ext cx="12499096" cy="284933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031312" y="6691228"/>
            <a:ext cx="12727738" cy="29610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677075" y="5862056"/>
            <a:ext cx="1530477" cy="3127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2" idx="3"/>
            <a:endCxn id="21" idx="0"/>
          </p:cNvCxnSpPr>
          <p:nvPr/>
        </p:nvCxnSpPr>
        <p:spPr>
          <a:xfrm>
            <a:off x="10207552" y="6018444"/>
            <a:ext cx="187629" cy="672784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49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999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7627" y="1759726"/>
            <a:ext cx="5955339" cy="984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선형회귀</a:t>
            </a:r>
            <a:r>
              <a:rPr lang="ko-KR" altLang="en-US" sz="2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모델로 미래 데이터 예측</a:t>
            </a:r>
            <a:endParaRPr lang="ko-KR" altLang="en-US" sz="2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8" name="TextBox 2"/>
          <p:cNvSpPr txBox="1"/>
          <p:nvPr/>
        </p:nvSpPr>
        <p:spPr>
          <a:xfrm>
            <a:off x="849768" y="3180723"/>
            <a:ext cx="6168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독립변수가 해당 도시의 각각 미세먼지</a:t>
            </a:r>
            <a:r>
              <a:rPr lang="en-US" altLang="ko-KR" sz="2400" dirty="0" smtClean="0"/>
              <a:t>. </a:t>
            </a:r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종속변수가 중국의 미세먼지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초미세먼지를 둔 선형회귀분석 모델을 만들고</a:t>
            </a:r>
            <a:endParaRPr lang="en-US" altLang="ko-KR" sz="2400" dirty="0" smtClean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68" y="4758832"/>
            <a:ext cx="6023198" cy="478349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2155" y="3161773"/>
            <a:ext cx="9799068" cy="3333582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7459797" y="3161772"/>
            <a:ext cx="5183697" cy="13710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626028" y="8429614"/>
            <a:ext cx="2661282" cy="11127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>
            <a:stCxn id="50" idx="3"/>
            <a:endCxn id="49" idx="1"/>
          </p:cNvCxnSpPr>
          <p:nvPr/>
        </p:nvCxnSpPr>
        <p:spPr>
          <a:xfrm flipV="1">
            <a:off x="4287310" y="3847318"/>
            <a:ext cx="3172487" cy="5138654"/>
          </a:xfrm>
          <a:prstGeom prst="bentConnector3">
            <a:avLst>
              <a:gd name="adj1" fmla="val 80998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4330" y="6773668"/>
            <a:ext cx="9707254" cy="2627193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7018633" y="6723762"/>
            <a:ext cx="9943122" cy="27599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7459797" y="6128579"/>
            <a:ext cx="6250693" cy="3802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/>
          <p:cNvCxnSpPr>
            <a:stCxn id="64" idx="2"/>
            <a:endCxn id="53" idx="0"/>
          </p:cNvCxnSpPr>
          <p:nvPr/>
        </p:nvCxnSpPr>
        <p:spPr>
          <a:xfrm rot="16200000" flipH="1">
            <a:off x="11144151" y="5949862"/>
            <a:ext cx="264798" cy="1382813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TextBox 2"/>
          <p:cNvSpPr txBox="1"/>
          <p:nvPr/>
        </p:nvSpPr>
        <p:spPr>
          <a:xfrm>
            <a:off x="7018633" y="2279906"/>
            <a:ext cx="9651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선형회귀모델을 기반으로 미래 예측 데이터를 만들어서 실제 있는 데이터와 병합했습니다</a:t>
            </a:r>
            <a:r>
              <a:rPr lang="en-US" altLang="ko-KR" sz="2400" dirty="0"/>
              <a:t>.</a:t>
            </a:r>
            <a:endParaRPr lang="en-US" altLang="ko-KR" sz="24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50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48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9005" y="1686141"/>
            <a:ext cx="5364941" cy="984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예측된 데이터 정확도 측정</a:t>
            </a:r>
            <a:endParaRPr lang="ko-KR" altLang="en-US" sz="2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8" name="TextBox 2"/>
          <p:cNvSpPr txBox="1"/>
          <p:nvPr/>
        </p:nvSpPr>
        <p:spPr>
          <a:xfrm>
            <a:off x="9141181" y="2844067"/>
            <a:ext cx="7763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범주형 데이터로 변환하는 함수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그 데이터를 비교하는 함수를 만들고 이전에 합친 데이터에 적용시켰습니다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아래는 적용된 데이터프레임의 값이고 일치 정확도는 </a:t>
            </a:r>
            <a:endParaRPr lang="en-US" altLang="ko-KR" sz="2400" dirty="0" smtClean="0"/>
          </a:p>
          <a:p>
            <a:r>
              <a:rPr lang="ko-KR" altLang="en-US" sz="2400" dirty="0" smtClean="0"/>
              <a:t>미세먼지 </a:t>
            </a:r>
            <a:r>
              <a:rPr lang="en-US" altLang="ko-KR" sz="2400" dirty="0" smtClean="0"/>
              <a:t>: 90% </a:t>
            </a:r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62% </a:t>
            </a:r>
            <a:r>
              <a:rPr lang="ko-KR" altLang="en-US" sz="2400" dirty="0" smtClean="0"/>
              <a:t>가 나왔습니다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12" y="6444565"/>
            <a:ext cx="4776527" cy="31753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688" y="946695"/>
            <a:ext cx="10857967" cy="152335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757826" y="1346734"/>
            <a:ext cx="4191770" cy="27686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080719" y="6734508"/>
            <a:ext cx="2805046" cy="33817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727" y="3739311"/>
            <a:ext cx="7037827" cy="2543495"/>
          </a:xfrm>
          <a:prstGeom prst="rect">
            <a:avLst/>
          </a:prstGeom>
        </p:spPr>
      </p:pic>
      <p:cxnSp>
        <p:nvCxnSpPr>
          <p:cNvPr id="34" name="직선 화살표 연결선 33"/>
          <p:cNvCxnSpPr>
            <a:stCxn id="30" idx="3"/>
            <a:endCxn id="37" idx="1"/>
          </p:cNvCxnSpPr>
          <p:nvPr/>
        </p:nvCxnSpPr>
        <p:spPr>
          <a:xfrm flipV="1">
            <a:off x="3885765" y="1754199"/>
            <a:ext cx="5872646" cy="5149399"/>
          </a:xfrm>
          <a:prstGeom prst="bentConnector3">
            <a:avLst>
              <a:gd name="adj1" fmla="val 45593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직사각형 36"/>
          <p:cNvSpPr/>
          <p:nvPr/>
        </p:nvSpPr>
        <p:spPr>
          <a:xfrm>
            <a:off x="9758411" y="1610069"/>
            <a:ext cx="5180459" cy="28825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982752" y="4035342"/>
            <a:ext cx="2851299" cy="26583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3"/>
            <a:endCxn id="22" idx="1"/>
          </p:cNvCxnSpPr>
          <p:nvPr/>
        </p:nvCxnSpPr>
        <p:spPr>
          <a:xfrm flipV="1">
            <a:off x="3834051" y="1485167"/>
            <a:ext cx="5923775" cy="2683093"/>
          </a:xfrm>
          <a:prstGeom prst="bentConnector3">
            <a:avLst>
              <a:gd name="adj1" fmla="val 40680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4538" y="7192881"/>
            <a:ext cx="9950938" cy="227674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0193" y="4507023"/>
            <a:ext cx="8955283" cy="245709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51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377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9005" y="1686141"/>
            <a:ext cx="5364941" cy="984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선형회귀</a:t>
            </a:r>
            <a:r>
              <a:rPr lang="ko-KR" altLang="en-US" sz="2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모델로 미래 데이터 예측</a:t>
            </a:r>
            <a:endParaRPr lang="ko-KR" altLang="en-US" sz="2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8" name="TextBox 2"/>
          <p:cNvSpPr txBox="1"/>
          <p:nvPr/>
        </p:nvSpPr>
        <p:spPr>
          <a:xfrm>
            <a:off x="12566167" y="5235875"/>
            <a:ext cx="450652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범주형 데이터로 만든 데이터를 가지고 </a:t>
            </a:r>
            <a:r>
              <a:rPr lang="ko-KR" altLang="en-US" sz="2400" dirty="0" err="1" smtClean="0"/>
              <a:t>결정계수</a:t>
            </a:r>
            <a:r>
              <a:rPr lang="en-US" altLang="ko-KR" sz="2400" dirty="0" smtClean="0"/>
              <a:t>(r2)</a:t>
            </a:r>
            <a:r>
              <a:rPr lang="ko-KR" altLang="en-US" sz="2400" dirty="0" smtClean="0"/>
              <a:t>와 </a:t>
            </a:r>
            <a:r>
              <a:rPr lang="en-US" altLang="ko-KR" sz="2400" dirty="0" smtClean="0"/>
              <a:t>RMSE</a:t>
            </a:r>
            <a:r>
              <a:rPr lang="ko-KR" altLang="en-US" sz="2400" dirty="0" smtClean="0"/>
              <a:t>를 계산했습니다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미세먼지 </a:t>
            </a:r>
            <a:r>
              <a:rPr lang="ko-KR" altLang="en-US" sz="2400" dirty="0" err="1"/>
              <a:t>결정계수</a:t>
            </a:r>
            <a:r>
              <a:rPr lang="ko-KR" altLang="en-US" sz="2400" dirty="0"/>
              <a:t> </a:t>
            </a:r>
            <a:r>
              <a:rPr lang="en-US" altLang="ko-KR" sz="2400" dirty="0"/>
              <a:t>: 0.49 </a:t>
            </a:r>
            <a:endParaRPr lang="en-US" altLang="ko-KR" sz="2400" dirty="0" smtClean="0"/>
          </a:p>
          <a:p>
            <a:r>
              <a:rPr lang="ko-KR" altLang="en-US" sz="2400" dirty="0" smtClean="0"/>
              <a:t>미세먼지 </a:t>
            </a:r>
            <a:r>
              <a:rPr lang="en-US" altLang="ko-KR" sz="2400" dirty="0"/>
              <a:t>RMSE : 3.39 </a:t>
            </a:r>
            <a:endParaRPr lang="en-US" altLang="ko-KR" sz="2400" dirty="0" smtClean="0"/>
          </a:p>
          <a:p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</a:t>
            </a:r>
            <a:r>
              <a:rPr lang="ko-KR" altLang="en-US" sz="2400" dirty="0" err="1"/>
              <a:t>결정계수</a:t>
            </a:r>
            <a:r>
              <a:rPr lang="ko-KR" altLang="en-US" sz="2400" dirty="0"/>
              <a:t> </a:t>
            </a:r>
            <a:r>
              <a:rPr lang="en-US" altLang="ko-KR" sz="2400" dirty="0"/>
              <a:t>: 0.34 </a:t>
            </a:r>
            <a:endParaRPr lang="en-US" altLang="ko-KR" sz="2400" dirty="0" smtClean="0"/>
          </a:p>
          <a:p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</a:t>
            </a:r>
            <a:r>
              <a:rPr lang="en-US" altLang="ko-KR" sz="2400" dirty="0"/>
              <a:t>RMSE : </a:t>
            </a:r>
            <a:r>
              <a:rPr lang="en-US" altLang="ko-KR" sz="2400" dirty="0" smtClean="0"/>
              <a:t>2.74</a:t>
            </a:r>
          </a:p>
          <a:p>
            <a:endParaRPr lang="en-US" altLang="ko-KR" sz="1600" dirty="0" smtClean="0"/>
          </a:p>
          <a:p>
            <a:r>
              <a:rPr lang="ko-KR" altLang="en-US" sz="2400" dirty="0" smtClean="0"/>
              <a:t>결과는 위처럼 나왔습니다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057" y="2637822"/>
            <a:ext cx="7811758" cy="22118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057" y="4947757"/>
            <a:ext cx="11045023" cy="21496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057" y="7168041"/>
            <a:ext cx="11354348" cy="2509072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92464" y="2950376"/>
            <a:ext cx="3200988" cy="20416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1" idx="1"/>
            <a:endCxn id="36" idx="1"/>
          </p:cNvCxnSpPr>
          <p:nvPr/>
        </p:nvCxnSpPr>
        <p:spPr>
          <a:xfrm rot="10800000" flipH="1" flipV="1">
            <a:off x="1592464" y="3052457"/>
            <a:ext cx="2362634" cy="2330102"/>
          </a:xfrm>
          <a:prstGeom prst="bentConnector3">
            <a:avLst>
              <a:gd name="adj1" fmla="val -9676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직사각형 35"/>
          <p:cNvSpPr/>
          <p:nvPr/>
        </p:nvSpPr>
        <p:spPr>
          <a:xfrm>
            <a:off x="3955098" y="5235875"/>
            <a:ext cx="3124774" cy="2933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955098" y="5687078"/>
            <a:ext cx="2947202" cy="2774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1"/>
          <p:cNvCxnSpPr>
            <a:stCxn id="45" idx="1"/>
            <a:endCxn id="38" idx="1"/>
          </p:cNvCxnSpPr>
          <p:nvPr/>
        </p:nvCxnSpPr>
        <p:spPr>
          <a:xfrm rot="10800000" flipH="1" flipV="1">
            <a:off x="1617062" y="4100606"/>
            <a:ext cx="2338036" cy="1725220"/>
          </a:xfrm>
          <a:prstGeom prst="bentConnector3">
            <a:avLst>
              <a:gd name="adj1" fmla="val -9777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직사각형 44"/>
          <p:cNvSpPr/>
          <p:nvPr/>
        </p:nvSpPr>
        <p:spPr>
          <a:xfrm>
            <a:off x="1617062" y="3996321"/>
            <a:ext cx="2947748" cy="20856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6207" y="1982253"/>
            <a:ext cx="7707689" cy="2866884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52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487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3730040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4" name="TextBox 2"/>
          <p:cNvSpPr txBox="1"/>
          <p:nvPr/>
        </p:nvSpPr>
        <p:spPr>
          <a:xfrm>
            <a:off x="6759143" y="5366274"/>
            <a:ext cx="4893569" cy="4280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메인 컨트롤러 구현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endParaRPr lang="en-US" altLang="ko-KR" sz="2400" b="1" dirty="0" smtClean="0"/>
          </a:p>
          <a:p>
            <a:r>
              <a:rPr lang="ko-KR" altLang="en-US" sz="2400" dirty="0" smtClean="0"/>
              <a:t>웹 </a:t>
            </a:r>
            <a:r>
              <a:rPr lang="ko-KR" altLang="en-US" sz="2400" dirty="0" err="1" smtClean="0"/>
              <a:t>크롤링을</a:t>
            </a:r>
            <a:r>
              <a:rPr lang="ko-KR" altLang="en-US" sz="2400" dirty="0" smtClean="0"/>
              <a:t> 통해서 전 세계 </a:t>
            </a:r>
            <a:endParaRPr lang="en-US" altLang="ko-KR" sz="2400" dirty="0" smtClean="0"/>
          </a:p>
          <a:p>
            <a:r>
              <a:rPr lang="ko-KR" altLang="en-US" sz="2400" dirty="0" err="1" smtClean="0"/>
              <a:t>대기질</a:t>
            </a:r>
            <a:r>
              <a:rPr lang="ko-KR" altLang="en-US" sz="2400" dirty="0" smtClean="0"/>
              <a:t> 사이트에서 </a:t>
            </a:r>
            <a:r>
              <a:rPr lang="ko-KR" altLang="en-US" sz="2400" dirty="0" err="1" smtClean="0"/>
              <a:t>대기질이</a:t>
            </a:r>
            <a:r>
              <a:rPr lang="ko-KR" altLang="en-US" sz="2400" dirty="0" smtClean="0"/>
              <a:t> 좋은 순위를 메인페이지에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구현했습니다</a:t>
            </a:r>
            <a:r>
              <a:rPr lang="en-US" altLang="ko-KR" sz="2400" dirty="0" smtClean="0"/>
              <a:t>. 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컨트롤러에서 </a:t>
            </a:r>
            <a:r>
              <a:rPr lang="en-US" altLang="ko-KR" sz="2400" dirty="0" smtClean="0"/>
              <a:t>html</a:t>
            </a:r>
            <a:r>
              <a:rPr lang="ko-KR" altLang="en-US" sz="2400" dirty="0" smtClean="0"/>
              <a:t>을 불러와 태그로 데이터 </a:t>
            </a:r>
            <a:r>
              <a:rPr lang="ko-KR" altLang="en-US" sz="2400" dirty="0" err="1" smtClean="0"/>
              <a:t>파싱</a:t>
            </a:r>
            <a:r>
              <a:rPr lang="ko-KR" altLang="en-US" sz="2400" dirty="0" smtClean="0"/>
              <a:t> 후 필요한 데이터를 리스트에 담아서 뷰로 전송하였습니다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76" y="3906996"/>
            <a:ext cx="6054281" cy="57399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09" y="597510"/>
            <a:ext cx="12038464" cy="46748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1245" y="4544836"/>
            <a:ext cx="2514714" cy="51021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45023" y="4544837"/>
            <a:ext cx="2506222" cy="517366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53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79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3730040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114" y="3033196"/>
            <a:ext cx="7424614" cy="39214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8640" y="2495622"/>
            <a:ext cx="7557039" cy="20212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7145" y="7097197"/>
            <a:ext cx="4540040" cy="25620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71617" y="4620261"/>
            <a:ext cx="6137435" cy="2409392"/>
          </a:xfrm>
          <a:prstGeom prst="rect">
            <a:avLst/>
          </a:prstGeom>
        </p:spPr>
      </p:pic>
      <p:sp>
        <p:nvSpPr>
          <p:cNvPr id="20" name="TextBox 2"/>
          <p:cNvSpPr txBox="1"/>
          <p:nvPr/>
        </p:nvSpPr>
        <p:spPr>
          <a:xfrm>
            <a:off x="6630275" y="853735"/>
            <a:ext cx="9735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 smtClean="0"/>
              <a:t>파이썬에서</a:t>
            </a:r>
            <a:r>
              <a:rPr lang="ko-KR" altLang="en-US" sz="2400" dirty="0" smtClean="0"/>
              <a:t> 예측한 데이터를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에 담고 그것을 스프링 서버에서 꺼내서 컨트롤러에서 꺼내 뷰에 전송하였습니다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또한 </a:t>
            </a:r>
            <a:r>
              <a:rPr lang="en-US" altLang="ko-KR" sz="2400" dirty="0" err="1" smtClean="0"/>
              <a:t>addObject</a:t>
            </a:r>
            <a:r>
              <a:rPr lang="ko-KR" altLang="en-US" sz="2400" dirty="0" smtClean="0"/>
              <a:t>를 통해 해당 페이지에서 사용하는 도시 리스트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해당 날짜에 미세먼지가 가장 좋은 도시를 함께 추가하여 뷰로 전송했습니다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84" y="7531711"/>
            <a:ext cx="4033209" cy="20925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6647" y="7589930"/>
            <a:ext cx="4361883" cy="2034325"/>
          </a:xfrm>
          <a:prstGeom prst="rect">
            <a:avLst/>
          </a:prstGeom>
        </p:spPr>
      </p:pic>
      <p:cxnSp>
        <p:nvCxnSpPr>
          <p:cNvPr id="23" name="직선 화살표 연결선 31"/>
          <p:cNvCxnSpPr>
            <a:stCxn id="30" idx="1"/>
            <a:endCxn id="25" idx="1"/>
          </p:cNvCxnSpPr>
          <p:nvPr/>
        </p:nvCxnSpPr>
        <p:spPr>
          <a:xfrm rot="10800000" flipV="1">
            <a:off x="750774" y="4074507"/>
            <a:ext cx="518984" cy="4509505"/>
          </a:xfrm>
          <a:prstGeom prst="bentConnector3">
            <a:avLst>
              <a:gd name="adj1" fmla="val 144048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직사각형 23"/>
          <p:cNvSpPr/>
          <p:nvPr/>
        </p:nvSpPr>
        <p:spPr>
          <a:xfrm>
            <a:off x="9401703" y="7006055"/>
            <a:ext cx="4766071" cy="273798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50774" y="7498995"/>
            <a:ext cx="4118892" cy="217003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12274" y="7498995"/>
            <a:ext cx="4530498" cy="216021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269758" y="3952175"/>
            <a:ext cx="3696889" cy="2446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293821" y="4222671"/>
            <a:ext cx="3118562" cy="23093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1"/>
          <p:cNvCxnSpPr>
            <a:stCxn id="34" idx="1"/>
            <a:endCxn id="26" idx="0"/>
          </p:cNvCxnSpPr>
          <p:nvPr/>
        </p:nvCxnSpPr>
        <p:spPr>
          <a:xfrm rot="10800000" flipH="1" flipV="1">
            <a:off x="1293821" y="4338137"/>
            <a:ext cx="5883702" cy="3160857"/>
          </a:xfrm>
          <a:prstGeom prst="bentConnector4">
            <a:avLst>
              <a:gd name="adj1" fmla="val -3885"/>
              <a:gd name="adj2" fmla="val 87306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직사각형 38"/>
          <p:cNvSpPr/>
          <p:nvPr/>
        </p:nvSpPr>
        <p:spPr>
          <a:xfrm>
            <a:off x="1296512" y="3719562"/>
            <a:ext cx="3878009" cy="21988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31"/>
          <p:cNvCxnSpPr>
            <a:stCxn id="39" idx="3"/>
            <a:endCxn id="6" idx="1"/>
          </p:cNvCxnSpPr>
          <p:nvPr/>
        </p:nvCxnSpPr>
        <p:spPr>
          <a:xfrm>
            <a:off x="5174521" y="3829505"/>
            <a:ext cx="4322624" cy="4548700"/>
          </a:xfrm>
          <a:prstGeom prst="bentConnector3">
            <a:avLst>
              <a:gd name="adj1" fmla="val 77540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직사각형 46"/>
          <p:cNvSpPr/>
          <p:nvPr/>
        </p:nvSpPr>
        <p:spPr>
          <a:xfrm>
            <a:off x="11019666" y="4549575"/>
            <a:ext cx="6349096" cy="254762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31"/>
          <p:cNvCxnSpPr>
            <a:stCxn id="54" idx="3"/>
            <a:endCxn id="47" idx="0"/>
          </p:cNvCxnSpPr>
          <p:nvPr/>
        </p:nvCxnSpPr>
        <p:spPr>
          <a:xfrm>
            <a:off x="12950943" y="3863961"/>
            <a:ext cx="1243271" cy="685614"/>
          </a:xfrm>
          <a:prstGeom prst="bentConnector2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직사각형 53"/>
          <p:cNvSpPr/>
          <p:nvPr/>
        </p:nvSpPr>
        <p:spPr>
          <a:xfrm>
            <a:off x="9254054" y="3741628"/>
            <a:ext cx="3696889" cy="2446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54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324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8959" y="495213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5442" y="168343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1095442" y="2422212"/>
            <a:ext cx="9057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컨트롤러에서 받아온 데이터를 뷰에 전송하고</a:t>
            </a:r>
            <a:r>
              <a:rPr lang="en-US" altLang="ko-KR" sz="2400" dirty="0" smtClean="0"/>
              <a:t>,  </a:t>
            </a:r>
            <a:r>
              <a:rPr lang="ko-KR" altLang="en-US" sz="2400" dirty="0" smtClean="0"/>
              <a:t>비동기로 처리했습니다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도시와 날짜를 선택하게 되면 값이 바뀌고 값에 해당하는 측정 기준 색상이 바뀌게 됩니다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77" y="3803439"/>
            <a:ext cx="9877881" cy="23748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287" y="6865876"/>
            <a:ext cx="9898896" cy="2364386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5599986" y="6270694"/>
            <a:ext cx="412890" cy="49152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3000" y="566691"/>
            <a:ext cx="6607269" cy="46939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50891" y="5256240"/>
            <a:ext cx="6599377" cy="4442196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55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551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0150" y="171107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10/12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787173" y="2686822"/>
            <a:ext cx="8899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날짜를 선택하면 해당 날짜를 기준으로 미세먼지가 제일 좋은 지역의 순위를 나타냅니다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 또한 비동기로 처리하였습니다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173" y="3584543"/>
            <a:ext cx="9720364" cy="44655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73" y="4053203"/>
            <a:ext cx="9741128" cy="247162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605" y="7124243"/>
            <a:ext cx="9709971" cy="2523554"/>
          </a:xfrm>
          <a:prstGeom prst="rect">
            <a:avLst/>
          </a:prstGeom>
        </p:spPr>
      </p:pic>
      <p:sp>
        <p:nvSpPr>
          <p:cNvPr id="28" name="아래쪽 화살표 27"/>
          <p:cNvSpPr/>
          <p:nvPr/>
        </p:nvSpPr>
        <p:spPr>
          <a:xfrm>
            <a:off x="5451292" y="6568375"/>
            <a:ext cx="412890" cy="49152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4075" y="5969287"/>
            <a:ext cx="6404687" cy="357109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6791" y="4237185"/>
            <a:ext cx="6987373" cy="166448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76498" y="616439"/>
            <a:ext cx="5917666" cy="355689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1547919" y="568794"/>
            <a:ext cx="5971389" cy="360453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1"/>
          <p:cNvCxnSpPr>
            <a:stCxn id="33" idx="3"/>
            <a:endCxn id="37" idx="3"/>
          </p:cNvCxnSpPr>
          <p:nvPr/>
        </p:nvCxnSpPr>
        <p:spPr>
          <a:xfrm flipH="1">
            <a:off x="17368762" y="2371064"/>
            <a:ext cx="150546" cy="2870782"/>
          </a:xfrm>
          <a:prstGeom prst="bentConnector3">
            <a:avLst>
              <a:gd name="adj1" fmla="val -151847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직사각형 36"/>
          <p:cNvSpPr/>
          <p:nvPr/>
        </p:nvSpPr>
        <p:spPr>
          <a:xfrm>
            <a:off x="12567280" y="5115519"/>
            <a:ext cx="4801482" cy="2526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56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28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2791" y="1504257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900598" y="2143996"/>
            <a:ext cx="7118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날짜를 선택하면 해당 날짜를 기준으로 미세먼지가 제일 좋은 지역의 순위를 나타냅니다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 또한 비동기로 처리하였습니다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435" y="3381514"/>
            <a:ext cx="7521400" cy="2962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087" y="6798606"/>
            <a:ext cx="7521400" cy="2865295"/>
          </a:xfrm>
          <a:prstGeom prst="rect">
            <a:avLst/>
          </a:prstGeom>
        </p:spPr>
      </p:pic>
      <p:sp>
        <p:nvSpPr>
          <p:cNvPr id="24" name="아래쪽 화살표 23"/>
          <p:cNvSpPr/>
          <p:nvPr/>
        </p:nvSpPr>
        <p:spPr>
          <a:xfrm>
            <a:off x="4488596" y="6390538"/>
            <a:ext cx="229779" cy="42458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488596" y="3368787"/>
            <a:ext cx="3734486" cy="5137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488596" y="6693738"/>
            <a:ext cx="3734486" cy="5137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9574" y="1482457"/>
            <a:ext cx="7003330" cy="81747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0509502" y="1405279"/>
            <a:ext cx="7207737" cy="838330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8028" y="6020294"/>
            <a:ext cx="4427553" cy="363691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9647179" y="8035662"/>
            <a:ext cx="3301171" cy="3048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31"/>
          <p:cNvCxnSpPr>
            <a:stCxn id="25" idx="1"/>
            <a:endCxn id="29" idx="1"/>
          </p:cNvCxnSpPr>
          <p:nvPr/>
        </p:nvCxnSpPr>
        <p:spPr>
          <a:xfrm rot="10800000" flipV="1">
            <a:off x="4488596" y="3625684"/>
            <a:ext cx="12700" cy="3324951"/>
          </a:xfrm>
          <a:prstGeom prst="bentConnector3">
            <a:avLst>
              <a:gd name="adj1" fmla="val 27339622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직선 화살표 연결선 31"/>
          <p:cNvCxnSpPr>
            <a:endCxn id="39" idx="1"/>
          </p:cNvCxnSpPr>
          <p:nvPr/>
        </p:nvCxnSpPr>
        <p:spPr>
          <a:xfrm rot="5400000">
            <a:off x="7555937" y="5234525"/>
            <a:ext cx="5044808" cy="862324"/>
          </a:xfrm>
          <a:prstGeom prst="bentConnector4">
            <a:avLst>
              <a:gd name="adj1" fmla="val 5398"/>
              <a:gd name="adj2" fmla="val 186532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57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664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2405" y="2089177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911053" y="3092383"/>
            <a:ext cx="11819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관광지 목록 중 원하는 날짜와 원하는 관광지의 예측정보 보러 가기를 누르면 선택한 날짜와 관광지의 값을 </a:t>
            </a:r>
            <a:r>
              <a:rPr lang="en-US" altLang="ko-KR" sz="2400" dirty="0" smtClean="0"/>
              <a:t>VO</a:t>
            </a:r>
            <a:r>
              <a:rPr lang="ko-KR" altLang="en-US" sz="2400" dirty="0" smtClean="0"/>
              <a:t>에 담아서 예측 페이지로 전송됩니다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해당 코드입니다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24" name="아래쪽 화살표 23"/>
          <p:cNvSpPr/>
          <p:nvPr/>
        </p:nvSpPr>
        <p:spPr>
          <a:xfrm>
            <a:off x="5210689" y="6342435"/>
            <a:ext cx="422303" cy="38135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24" y="4148749"/>
            <a:ext cx="9478698" cy="213389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506796" y="5232900"/>
            <a:ext cx="1619017" cy="4893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352" y="6994895"/>
            <a:ext cx="9570055" cy="232922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7721285" y="4210007"/>
            <a:ext cx="2102291" cy="498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1"/>
          <p:cNvCxnSpPr/>
          <p:nvPr/>
        </p:nvCxnSpPr>
        <p:spPr>
          <a:xfrm rot="10800000" flipV="1">
            <a:off x="7102729" y="4471844"/>
            <a:ext cx="618556" cy="2594700"/>
          </a:xfrm>
          <a:prstGeom prst="bentConnector3">
            <a:avLst>
              <a:gd name="adj1" fmla="val 136957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/>
          <p:cNvSpPr/>
          <p:nvPr/>
        </p:nvSpPr>
        <p:spPr>
          <a:xfrm>
            <a:off x="7000773" y="6958687"/>
            <a:ext cx="2339777" cy="47274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526900" y="5431487"/>
            <a:ext cx="1840330" cy="3490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426536" y="6982168"/>
            <a:ext cx="2102291" cy="498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31"/>
          <p:cNvCxnSpPr>
            <a:endCxn id="40" idx="1"/>
          </p:cNvCxnSpPr>
          <p:nvPr/>
        </p:nvCxnSpPr>
        <p:spPr>
          <a:xfrm rot="5400000">
            <a:off x="3662006" y="6366384"/>
            <a:ext cx="1629424" cy="100364"/>
          </a:xfrm>
          <a:prstGeom prst="bentConnector4">
            <a:avLst>
              <a:gd name="adj1" fmla="val 1062"/>
              <a:gd name="adj2" fmla="val 327771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8771" y="4615857"/>
            <a:ext cx="7185121" cy="452078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58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883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1139626" y="1863412"/>
            <a:ext cx="3596602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/2</a:t>
            </a: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9135988" y="5353681"/>
            <a:ext cx="7843980" cy="3364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063435" y="3560097"/>
            <a:ext cx="7940823" cy="51584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0" name="TextBox 19"/>
          <p:cNvSpPr txBox="1"/>
          <p:nvPr/>
        </p:nvSpPr>
        <p:spPr>
          <a:xfrm>
            <a:off x="9294678" y="3539500"/>
            <a:ext cx="7894830" cy="1342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7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각 나라별 미세먼지 기준이 다르며, 한국 환경부의 경우 미세먼지를 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‘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좋음-보통-나쁨-매우나쁨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’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b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</a:b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4단계로 분류하고, 기준별 각 대안방안을 마련</a:t>
            </a:r>
            <a:endParaRPr kumimoji="1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5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226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5245" y="2601704"/>
            <a:ext cx="8858822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기사 스크랩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172" y="3181932"/>
            <a:ext cx="7754432" cy="30007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750" y="6884232"/>
            <a:ext cx="7078063" cy="16766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5642" y="1784579"/>
            <a:ext cx="4922779" cy="386789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5962" y="5807995"/>
            <a:ext cx="8849960" cy="7049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9738" y="6462591"/>
            <a:ext cx="5925377" cy="312463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59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195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5245" y="2601704"/>
            <a:ext cx="8858822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기사 스크랩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107" y="3063369"/>
            <a:ext cx="8849960" cy="7049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245" y="3768317"/>
            <a:ext cx="9528581" cy="572811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9296" y="2407156"/>
            <a:ext cx="8497486" cy="5334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3826" y="3645578"/>
            <a:ext cx="7092433" cy="527600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60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318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5245" y="2601704"/>
            <a:ext cx="8858822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보령 화력발전소와 주변 지역의 미세먼지의 관련도 분석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931" y="4756825"/>
            <a:ext cx="7617499" cy="144414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8477" y="2859919"/>
            <a:ext cx="8107796" cy="64008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1931" y="3234181"/>
            <a:ext cx="762167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공공데이터포털에서 화력발전소의 미세먼지 배출량을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api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2022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년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1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월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~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12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월의 데이터를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BeautifulSoup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파씽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그리고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DataFrame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으로 전환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/>
          <a:srcRect r="41770" b="2588"/>
          <a:stretch/>
        </p:blipFill>
        <p:spPr>
          <a:xfrm>
            <a:off x="1061931" y="6313935"/>
            <a:ext cx="7617499" cy="3071605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sp>
        <p:nvSpPr>
          <p:cNvPr id="3" name="타원 2"/>
          <p:cNvSpPr/>
          <p:nvPr/>
        </p:nvSpPr>
        <p:spPr>
          <a:xfrm>
            <a:off x="1516250" y="5712427"/>
            <a:ext cx="685926" cy="4110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3252375" y="3234181"/>
            <a:ext cx="685926" cy="4110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cxnSp>
        <p:nvCxnSpPr>
          <p:cNvPr id="7" name="구부러진 연결선 6"/>
          <p:cNvCxnSpPr>
            <a:stCxn id="3" idx="4"/>
            <a:endCxn id="24" idx="4"/>
          </p:cNvCxnSpPr>
          <p:nvPr/>
        </p:nvCxnSpPr>
        <p:spPr>
          <a:xfrm rot="5400000" flipH="1" flipV="1">
            <a:off x="6488152" y="-983728"/>
            <a:ext cx="2478246" cy="11736125"/>
          </a:xfrm>
          <a:prstGeom prst="curvedConnector3">
            <a:avLst>
              <a:gd name="adj1" fmla="val 261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671148" y="8782853"/>
            <a:ext cx="1295638" cy="4505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cxnSp>
        <p:nvCxnSpPr>
          <p:cNvPr id="14" name="구부러진 연결선 13"/>
          <p:cNvCxnSpPr>
            <a:stCxn id="10" idx="0"/>
          </p:cNvCxnSpPr>
          <p:nvPr/>
        </p:nvCxnSpPr>
        <p:spPr>
          <a:xfrm rot="16200000" flipV="1">
            <a:off x="9032642" y="7496527"/>
            <a:ext cx="933115" cy="1639537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61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664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2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4" y="4070826"/>
            <a:ext cx="11367365" cy="15749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63435" y="2648743"/>
            <a:ext cx="753980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분석하기 위해서는 년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월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그리고 시간대 별로 되어 있는 데이터의 형식을 년과 월만 있는 형식으로 바꿔줘야 합니다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rcRect l="4941"/>
          <a:stretch/>
        </p:blipFill>
        <p:spPr>
          <a:xfrm>
            <a:off x="1063434" y="5867482"/>
            <a:ext cx="16381542" cy="3784174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2507032" y="4301177"/>
            <a:ext cx="685926" cy="4572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713197" y="5818086"/>
            <a:ext cx="685926" cy="4572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cxnSp>
        <p:nvCxnSpPr>
          <p:cNvPr id="4" name="구부러진 연결선 3"/>
          <p:cNvCxnSpPr>
            <a:stCxn id="2" idx="4"/>
            <a:endCxn id="19" idx="0"/>
          </p:cNvCxnSpPr>
          <p:nvPr/>
        </p:nvCxnSpPr>
        <p:spPr>
          <a:xfrm rot="16200000" flipH="1">
            <a:off x="9423265" y="-1814810"/>
            <a:ext cx="1059625" cy="14206165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62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974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3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966" y="3671516"/>
            <a:ext cx="14547577" cy="16966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63435" y="2608042"/>
            <a:ext cx="753980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분석할 때 필요한 정보를 남겨두고 필요 없는 부분은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drop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434" y="5456233"/>
            <a:ext cx="8378879" cy="4127374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63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73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4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9626" y="2561876"/>
            <a:ext cx="7539804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분석을 하기 위해서 아까 만들어 놓은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‘date’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이용해서 그 달의 평균을 구한다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보령 화력발전소의 미세먼지 발생량의 데이터는 완성입니다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4448558"/>
            <a:ext cx="10651463" cy="10427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826" y="5886781"/>
            <a:ext cx="10647261" cy="9294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4280" y="2557552"/>
            <a:ext cx="4448916" cy="686757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64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868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5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9626" y="2561876"/>
            <a:ext cx="753980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보령화력발전소 주변 지역 미세먼지 정보가 필요합니다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아까와 같은 형식으로 만들어 주겠습니다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먼저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csv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파일로 가지고 왔습니다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108" y="3882668"/>
            <a:ext cx="13544108" cy="12568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108" y="5243840"/>
            <a:ext cx="8685254" cy="430821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65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660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6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9625" y="2561876"/>
            <a:ext cx="107842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가지고온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파일을 아까와 같이 년과 월로 되게 만들어 주겠습니다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3778899"/>
            <a:ext cx="9834550" cy="7636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6" y="5220919"/>
            <a:ext cx="9293662" cy="87841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6" y="6797110"/>
            <a:ext cx="10784205" cy="72001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626" y="8200148"/>
            <a:ext cx="10145362" cy="9167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9258" y="3454515"/>
            <a:ext cx="2014465" cy="5945921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sp>
        <p:nvSpPr>
          <p:cNvPr id="2" name="아래쪽 화살표 1"/>
          <p:cNvSpPr/>
          <p:nvPr/>
        </p:nvSpPr>
        <p:spPr>
          <a:xfrm>
            <a:off x="5479378" y="4726748"/>
            <a:ext cx="732929" cy="260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7" name="아래쪽 화살표 26"/>
          <p:cNvSpPr/>
          <p:nvPr/>
        </p:nvSpPr>
        <p:spPr>
          <a:xfrm>
            <a:off x="5479377" y="6347940"/>
            <a:ext cx="732929" cy="260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8" name="아래쪽 화살표 27"/>
          <p:cNvSpPr/>
          <p:nvPr/>
        </p:nvSpPr>
        <p:spPr>
          <a:xfrm>
            <a:off x="5477841" y="7758018"/>
            <a:ext cx="732929" cy="260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cxnSp>
        <p:nvCxnSpPr>
          <p:cNvPr id="9" name="구부러진 연결선 8"/>
          <p:cNvCxnSpPr/>
          <p:nvPr/>
        </p:nvCxnSpPr>
        <p:spPr>
          <a:xfrm flipV="1">
            <a:off x="11284988" y="6435498"/>
            <a:ext cx="3704270" cy="222302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66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05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753980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만들어진 데이터들을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concat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함수로 결합합니다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rcRect l="2945" t="2116" b="58503"/>
          <a:stretch/>
        </p:blipFill>
        <p:spPr>
          <a:xfrm>
            <a:off x="1139626" y="3106452"/>
            <a:ext cx="15026930" cy="1981564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624" y="3669360"/>
            <a:ext cx="8216536" cy="5992958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sp>
        <p:nvSpPr>
          <p:cNvPr id="2" name="위로 굽은 화살표 1"/>
          <p:cNvSpPr/>
          <p:nvPr/>
        </p:nvSpPr>
        <p:spPr>
          <a:xfrm rot="5400000">
            <a:off x="5029432" y="5233595"/>
            <a:ext cx="2058964" cy="2956484"/>
          </a:xfrm>
          <a:prstGeom prst="bentUpArrow">
            <a:avLst>
              <a:gd name="adj1" fmla="val 25000"/>
              <a:gd name="adj2" fmla="val 27429"/>
              <a:gd name="adj3" fmla="val 27429"/>
            </a:avLst>
          </a:prstGeom>
          <a:solidFill>
            <a:srgbClr val="D9D9D9"/>
          </a:solidFill>
          <a:ln w="28575"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67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013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8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753980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상관계수를 확인하고 좀더 직관적으로 확인하기 위해 라인 그래프를 그려보겠습니다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3743001"/>
            <a:ext cx="7470805" cy="2844596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0321" y="2319613"/>
            <a:ext cx="8848567" cy="6400893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68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691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9626" y="2500820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타 미세먼지 분석 프로젝트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5" name="표 14"/>
          <p:cNvGraphicFramePr/>
          <p:nvPr>
            <p:extLst>
              <p:ext uri="{D42A27DB-BD31-4B8C-83A1-F6EECF244321}">
                <p14:modId xmlns:p14="http://schemas.microsoft.com/office/powerpoint/2010/main" val="131051457"/>
              </p:ext>
            </p:extLst>
          </p:nvPr>
        </p:nvGraphicFramePr>
        <p:xfrm>
          <a:off x="1139626" y="3213155"/>
          <a:ext cx="16160973" cy="6116262"/>
        </p:xfrm>
        <a:graphic>
          <a:graphicData uri="http://schemas.openxmlformats.org/drawingml/2006/table">
            <a:tbl>
              <a:tblPr firstRow="1" bandRow="1"/>
              <a:tblGrid>
                <a:gridCol w="3567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3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44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프로젝트명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담당 업무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83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기반 미세먼지 </a:t>
                      </a:r>
                      <a:b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프로젝트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서울대공원을 기준으로 한 미세먼지 수치와 관광객 수의 상관관계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조사</a:t>
                      </a:r>
                      <a:endParaRPr kumimoji="1" lang="en-US" altLang="ko-KR" sz="22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</a:t>
                      </a: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: 미세먼지 수치가 높을 때 관광객 수 감소</a:t>
                      </a: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수치가 낮을 때 관광객 수 증가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0949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현황 확인 프로젝트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대한민국 미세먼지 현황 분석, 서울시 교통량과 미세먼지 농도의 상관 관계 분석, 풍향과 서울시 미세먼지 농도의 상관 관계 분석, 중국 미세먼지와 서울시 미세먼지 농도의 상관관계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: 대한민국의 미세먼지 농도는 중국의 미세먼지 영향을 받음, 서울시 교통량과 서울시의 미세먼지 농도는 상관관계가 있음, 서풍이 많이 불수록 미세먼지 농도가 높아짐, 중국 도시의 미세먼지와 서울 미세먼지의 상관관계가 </a:t>
                      </a: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있음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5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기후와 경제를 이용한 미세먼지 예측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예측 및 미세먼지에 양향을 주는 변수 파악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독립변수로 기후 / 코스피 / 석유 소비량 / 경유 소비량 데이터 활용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5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계절별 미세먼지 </a:t>
                      </a:r>
                      <a:b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농도 분석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월(계절) / 측정소 / 저년도 대비 미세먼지의 수치 파악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: 여름이 가장 미세먼지 농도가 낮고 겨울이 가장 높음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355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9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5" y="2561876"/>
            <a:ext cx="66883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바람의 영향과 지역간의 차이가 있을 수 있어서 보령의 주변의 지역까지 한번에 비교해보겠습니다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25" y="3882291"/>
            <a:ext cx="6854815" cy="576109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4440" y="2632354"/>
            <a:ext cx="9485586" cy="3501933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69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11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10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60449" y="2993614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-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결론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1139626" y="3654166"/>
            <a:ext cx="7621400" cy="567713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보령 </a:t>
            </a:r>
            <a:r>
              <a:rPr lang="ko-KR" altLang="en-US" dirty="0"/>
              <a:t>석탄화력발전소의 대기오염물질 배출량 증가가 인근 </a:t>
            </a:r>
            <a:r>
              <a:rPr lang="ko-KR" altLang="en-US" dirty="0" err="1"/>
              <a:t>대기질에</a:t>
            </a:r>
            <a:r>
              <a:rPr lang="ko-KR" altLang="en-US" dirty="0"/>
              <a:t> 미치는 영향을 분석한 연구에서는 발전소의 오염물질 배출량과 인근 대기측정망의 오염물질 농도 사이에 낮은 상관계수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0.6~0.5)</a:t>
            </a:r>
            <a:r>
              <a:rPr lang="ko-KR" altLang="en-US" dirty="0"/>
              <a:t>가 나타났다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ko-KR" altLang="en-US" dirty="0" err="1"/>
              <a:t>대기질이</a:t>
            </a:r>
            <a:r>
              <a:rPr lang="ko-KR" altLang="en-US" dirty="0"/>
              <a:t> 발전소 외 다른 요인의 영향을 많이 받는다는 것을 의미한다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측정소 간 오염물질 농도는 높은 상관계수를 보여 동일한 </a:t>
            </a:r>
            <a:r>
              <a:rPr lang="ko-KR" altLang="en-US" dirty="0" err="1"/>
              <a:t>대기질</a:t>
            </a:r>
            <a:r>
              <a:rPr lang="ko-KR" altLang="en-US" dirty="0"/>
              <a:t> </a:t>
            </a:r>
            <a:r>
              <a:rPr lang="ko-KR" altLang="en-US" dirty="0" err="1"/>
              <a:t>영향권역에</a:t>
            </a:r>
            <a:r>
              <a:rPr lang="ko-KR" altLang="en-US" dirty="0"/>
              <a:t> 속함을 시사했다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대기측정망에서 대형 발전소의 오염물질 </a:t>
            </a:r>
            <a:r>
              <a:rPr lang="ko-KR" altLang="en-US" dirty="0" err="1"/>
              <a:t>배출영향을</a:t>
            </a:r>
            <a:r>
              <a:rPr lang="ko-KR" altLang="en-US" dirty="0"/>
              <a:t> 감지하기 어려운 이유는 다음과 </a:t>
            </a:r>
            <a:r>
              <a:rPr lang="ko-KR" altLang="en-US" dirty="0" smtClean="0"/>
              <a:t>같다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smtClean="0"/>
              <a:t>1. 150m </a:t>
            </a:r>
            <a:r>
              <a:rPr lang="ko-KR" altLang="en-US" dirty="0"/>
              <a:t>이상의 높이에서 배출된 오염물질이 지상 대기측정망에서 감지되기 어려움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/>
              <a:t>2. </a:t>
            </a:r>
            <a:r>
              <a:rPr lang="ko-KR" altLang="en-US" dirty="0" smtClean="0"/>
              <a:t>측정된 </a:t>
            </a:r>
            <a:r>
              <a:rPr lang="ko-KR" altLang="en-US" dirty="0"/>
              <a:t>농도가 기상조건</a:t>
            </a:r>
            <a:r>
              <a:rPr lang="en-US" altLang="ko-KR" dirty="0"/>
              <a:t>(</a:t>
            </a:r>
            <a:r>
              <a:rPr lang="ko-KR" altLang="en-US" dirty="0"/>
              <a:t>강우</a:t>
            </a:r>
            <a:r>
              <a:rPr lang="en-US" altLang="ko-KR" dirty="0"/>
              <a:t>, </a:t>
            </a:r>
            <a:r>
              <a:rPr lang="ko-KR" altLang="en-US" dirty="0"/>
              <a:t>풍속</a:t>
            </a:r>
            <a:r>
              <a:rPr lang="en-US" altLang="ko-KR" dirty="0"/>
              <a:t>, </a:t>
            </a:r>
            <a:r>
              <a:rPr lang="ko-KR" altLang="en-US" dirty="0"/>
              <a:t>풍향 등</a:t>
            </a:r>
            <a:r>
              <a:rPr lang="en-US" altLang="ko-KR" dirty="0"/>
              <a:t>)</a:t>
            </a:r>
            <a:r>
              <a:rPr lang="ko-KR" altLang="en-US" dirty="0"/>
              <a:t>의 영향을 크게 </a:t>
            </a:r>
            <a:r>
              <a:rPr lang="ko-KR" altLang="en-US" dirty="0" smtClean="0"/>
              <a:t>받음</a:t>
            </a:r>
            <a:r>
              <a:rPr lang="en-US" altLang="ko-KR" dirty="0"/>
              <a:t>.</a:t>
            </a:r>
          </a:p>
        </p:txBody>
      </p:sp>
      <p:pic>
        <p:nvPicPr>
          <p:cNvPr id="1026" name="Picture 2" descr="보령발전본부 전경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150" y="3640182"/>
            <a:ext cx="7957184" cy="498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643494" y="8729726"/>
            <a:ext cx="480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※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이미지 출처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한국중부발전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보령발전본부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70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097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11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64186" y="2435130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추천해줄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태마파크를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크롤링해서 리스트 안에 넣습니다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3598312"/>
            <a:ext cx="5292894" cy="159101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5" y="5678252"/>
            <a:ext cx="6246454" cy="15710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5" y="7844511"/>
            <a:ext cx="8517025" cy="105757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6650" y="3587789"/>
            <a:ext cx="2675523" cy="267552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57786" y="3573414"/>
            <a:ext cx="2172904" cy="205014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6304" y="3587789"/>
            <a:ext cx="2057397" cy="188594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9735" y="6759657"/>
            <a:ext cx="9151275" cy="101490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55245" y="2601704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태마파크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크롤링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&amp; DB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작업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3843653" y="5212974"/>
            <a:ext cx="990782" cy="45728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3767461" y="7387227"/>
            <a:ext cx="990782" cy="45728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cxnSp>
        <p:nvCxnSpPr>
          <p:cNvPr id="4" name="구부러진 연결선 3"/>
          <p:cNvCxnSpPr>
            <a:endCxn id="5" idx="1"/>
          </p:cNvCxnSpPr>
          <p:nvPr/>
        </p:nvCxnSpPr>
        <p:spPr>
          <a:xfrm rot="5400000" flipH="1" flipV="1">
            <a:off x="7008578" y="5393941"/>
            <a:ext cx="2962315" cy="1905158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9442314" y="3354109"/>
            <a:ext cx="8171387" cy="30225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13065372" y="6435169"/>
            <a:ext cx="1026188" cy="2958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71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080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12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4" y="2561876"/>
            <a:ext cx="929366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리뷰수를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꺼냈는데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999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개 이상이면 그 뒤에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+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가 붙어서 그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+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지우고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숫자형태로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다시 저장했습니다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그리고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태마파크의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이미지와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index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추가해서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concat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합쳐서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csv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만들었습니다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3897249"/>
            <a:ext cx="16011945" cy="177578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5" y="5856303"/>
            <a:ext cx="14611996" cy="56471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4" y="8780795"/>
            <a:ext cx="7569362" cy="59807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624" y="6604292"/>
            <a:ext cx="8221364" cy="191684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72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278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13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오라클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SQL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에서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mis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DB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생성하고 기본적인 멤버 테이블을 생성했습니다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280" y="3613642"/>
            <a:ext cx="7002204" cy="55652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446888" y="4076219"/>
            <a:ext cx="533498" cy="235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0818" y="8874017"/>
            <a:ext cx="533498" cy="214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032" y="2859920"/>
            <a:ext cx="9365199" cy="639505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73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877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14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테이블을 생성하고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mno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와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pno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의 시퀀스를 생성했습니다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46888" y="4076219"/>
            <a:ext cx="533498" cy="235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0818" y="8874017"/>
            <a:ext cx="533498" cy="214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1685" y="3190158"/>
            <a:ext cx="5713044" cy="26829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1685" y="6150424"/>
            <a:ext cx="5818585" cy="272359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6" y="3816695"/>
            <a:ext cx="9431741" cy="456428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74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96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15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64186" y="2435130"/>
            <a:ext cx="66883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페이지의 리스트와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페이징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처리를 하기 위해 먼저 기본 페이지 값을 설정해주고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Dao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에서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가지고온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list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페이지에 추가해준다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55245" y="2601704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스프링 작업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3327356"/>
            <a:ext cx="8443151" cy="545880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75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612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16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8790" y="2936841"/>
            <a:ext cx="66883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각 페이지가 로딩이 되는데 오래 걸리는데 그 때 다른 버튼들을 누르게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되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면 오류가 생기기 때문에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인터셉터를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추가하게 됐습니다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63435" y="2478965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Interceptor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처리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4269049"/>
            <a:ext cx="9369876" cy="48668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4639" y="4397869"/>
            <a:ext cx="7010003" cy="460916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76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12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8790" y="2936841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유지관리 측면에서 로그가 필요하기 때문에 추가했습니다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63435" y="2395827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Log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처리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790" y="4205434"/>
            <a:ext cx="10978186" cy="342595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6" y="7699650"/>
            <a:ext cx="8988806" cy="193019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859" y="7710660"/>
            <a:ext cx="5926899" cy="191918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77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502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510702" y="2477980"/>
            <a:ext cx="6801671" cy="695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76360" y="2764766"/>
            <a:ext cx="5270356" cy="11784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tx1"/>
                </a:solidFill>
              </a:rPr>
              <a:t>뷰 작업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715584" y="4063956"/>
            <a:ext cx="6391906" cy="521460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330852" y="5287930"/>
            <a:ext cx="5314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1. </a:t>
            </a:r>
            <a:r>
              <a:rPr lang="ko-KR" altLang="en-US" sz="3600" dirty="0" smtClean="0"/>
              <a:t>실시간 정보 보기 창</a:t>
            </a:r>
            <a:endParaRPr lang="ko-KR" altLang="en-US" sz="3600" dirty="0"/>
          </a:p>
        </p:txBody>
      </p:sp>
      <p:sp>
        <p:nvSpPr>
          <p:cNvPr id="31" name="TextBox 30"/>
          <p:cNvSpPr txBox="1"/>
          <p:nvPr/>
        </p:nvSpPr>
        <p:spPr>
          <a:xfrm>
            <a:off x="2276360" y="6730744"/>
            <a:ext cx="5373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2. </a:t>
            </a:r>
            <a:r>
              <a:rPr lang="ko-KR" altLang="en-US" sz="3600" dirty="0" smtClean="0"/>
              <a:t>기후에 따른 단기 예측 </a:t>
            </a:r>
            <a:endParaRPr lang="en-US" altLang="ko-KR" sz="3600" dirty="0"/>
          </a:p>
          <a:p>
            <a:r>
              <a:rPr lang="en-US" altLang="ko-KR" sz="3600" dirty="0" smtClean="0"/>
              <a:t>   </a:t>
            </a:r>
            <a:r>
              <a:rPr lang="ko-KR" altLang="en-US" sz="3600" dirty="0" smtClean="0"/>
              <a:t>화면 창</a:t>
            </a:r>
            <a:endParaRPr lang="ko-KR" altLang="en-US" sz="3600" dirty="0"/>
          </a:p>
        </p:txBody>
      </p:sp>
      <p:sp>
        <p:nvSpPr>
          <p:cNvPr id="34" name="직사각형 33"/>
          <p:cNvSpPr/>
          <p:nvPr/>
        </p:nvSpPr>
        <p:spPr>
          <a:xfrm>
            <a:off x="5483308" y="6808485"/>
            <a:ext cx="2063408" cy="5464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9710966" y="2477980"/>
            <a:ext cx="6801671" cy="695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0476624" y="2764766"/>
            <a:ext cx="5270356" cy="11784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 smtClean="0">
                <a:solidFill>
                  <a:schemeClr val="tx1"/>
                </a:solidFill>
              </a:rPr>
              <a:t>머신러닝</a:t>
            </a:r>
            <a:r>
              <a:rPr lang="ko-KR" altLang="en-US" sz="4000" dirty="0" smtClean="0">
                <a:solidFill>
                  <a:schemeClr val="tx1"/>
                </a:solidFill>
              </a:rPr>
              <a:t> 작업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915848" y="4063956"/>
            <a:ext cx="6391906" cy="521460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0185914" y="6611299"/>
            <a:ext cx="5314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2</a:t>
            </a:r>
            <a:r>
              <a:rPr lang="en-US" altLang="ko-KR" sz="3600" dirty="0" smtClean="0"/>
              <a:t>. </a:t>
            </a:r>
            <a:r>
              <a:rPr lang="en-US" altLang="ko-KR" sz="3600" dirty="0" err="1" smtClean="0"/>
              <a:t>Tenserflow</a:t>
            </a:r>
            <a:r>
              <a:rPr lang="en-US" altLang="ko-KR" sz="3600" dirty="0" smtClean="0"/>
              <a:t> Regression</a:t>
            </a:r>
            <a:endParaRPr lang="ko-KR" altLang="en-US" sz="3600" dirty="0"/>
          </a:p>
        </p:txBody>
      </p:sp>
      <p:sp>
        <p:nvSpPr>
          <p:cNvPr id="40" name="TextBox 39"/>
          <p:cNvSpPr txBox="1"/>
          <p:nvPr/>
        </p:nvSpPr>
        <p:spPr>
          <a:xfrm>
            <a:off x="10185914" y="7748633"/>
            <a:ext cx="6036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3</a:t>
            </a:r>
            <a:r>
              <a:rPr lang="en-US" altLang="ko-KR" sz="3600" dirty="0" smtClean="0"/>
              <a:t>. K Nearest </a:t>
            </a:r>
            <a:r>
              <a:rPr lang="en-US" altLang="ko-KR" sz="3600" dirty="0" err="1" smtClean="0"/>
              <a:t>neigbors</a:t>
            </a:r>
            <a:r>
              <a:rPr lang="en-US" altLang="ko-KR" sz="3600" dirty="0" smtClean="0"/>
              <a:t>(KNN)</a:t>
            </a:r>
            <a:endParaRPr lang="ko-KR" altLang="en-US" sz="3600" dirty="0"/>
          </a:p>
        </p:txBody>
      </p:sp>
      <p:cxnSp>
        <p:nvCxnSpPr>
          <p:cNvPr id="35" name="꺾인 연결선 34"/>
          <p:cNvCxnSpPr>
            <a:stCxn id="34" idx="0"/>
          </p:cNvCxnSpPr>
          <p:nvPr/>
        </p:nvCxnSpPr>
        <p:spPr>
          <a:xfrm rot="5400000" flipH="1" flipV="1">
            <a:off x="7858067" y="4955588"/>
            <a:ext cx="509843" cy="3195953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185914" y="5284973"/>
            <a:ext cx="61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 smtClean="0"/>
              <a:t>학습 모델 데이터를 위한 </a:t>
            </a:r>
            <a:r>
              <a:rPr lang="ko-KR" altLang="en-US" sz="3600" dirty="0" err="1" smtClean="0"/>
              <a:t>크롤링</a:t>
            </a:r>
            <a:r>
              <a:rPr lang="en-US" altLang="ko-KR" sz="3600" dirty="0" smtClean="0"/>
              <a:t>(Selenium)</a:t>
            </a:r>
            <a:endParaRPr lang="ko-KR" altLang="en-US" sz="3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78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61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9626" y="2600356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미세미세(미세먼지, 초미세먼지 지도)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80209" y="3481268"/>
            <a:ext cx="4341040" cy="3899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국내 전국의 </a:t>
            </a:r>
            <a:r>
              <a:rPr kumimoji="0" lang="ko-KR" altLang="en-US" sz="2500" b="1" i="1" baseline="0">
                <a:solidFill>
                  <a:srgbClr val="6182D6"/>
                </a:solidFill>
                <a:latin typeface="D2Coding"/>
              </a:rPr>
              <a:t>읍/면/동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을 입력하면 실시간 미세먼지 등급을 한 눈에 조회 가능</a:t>
            </a: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BUT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WHO 논문에서 임시목표로 삼으라고 몇 가지 농도를 제시한 것을 참고하여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개발자 마음대로 미세먼지 기준을 8단계로 구분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435219"/>
            <a:ext cx="10923154" cy="5715547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823299" y="7692142"/>
            <a:ext cx="8461433" cy="1885571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653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00016" y="2477979"/>
            <a:ext cx="16468746" cy="7029475"/>
          </a:xfrm>
          <a:prstGeom prst="roundRect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946615" y="4140416"/>
            <a:ext cx="4189997" cy="1524428"/>
            <a:chOff x="525521" y="1077432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5" name="직사각형 24"/>
            <p:cNvSpPr/>
            <p:nvPr/>
          </p:nvSpPr>
          <p:spPr>
            <a:xfrm>
              <a:off x="882519" y="1390790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</a:rPr>
                <a:t>폼 보기 요청</a:t>
              </a:r>
            </a:p>
          </p:txBody>
        </p:sp>
        <p:sp>
          <p:nvSpPr>
            <p:cNvPr id="26" name="타원 25"/>
            <p:cNvSpPr/>
            <p:nvPr/>
          </p:nvSpPr>
          <p:spPr>
            <a:xfrm>
              <a:off x="525521" y="1077432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1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600226" y="4146015"/>
            <a:ext cx="4189997" cy="1524428"/>
            <a:chOff x="4179277" y="997108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9" name="직사각형 28"/>
            <p:cNvSpPr/>
            <p:nvPr/>
          </p:nvSpPr>
          <p:spPr>
            <a:xfrm>
              <a:off x="4536275" y="1310466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컨트롤러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4179277" y="997108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2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2819686" y="4179403"/>
            <a:ext cx="4189997" cy="1524428"/>
            <a:chOff x="8531553" y="1095735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41" name="직사각형 40"/>
            <p:cNvSpPr/>
            <p:nvPr/>
          </p:nvSpPr>
          <p:spPr>
            <a:xfrm>
              <a:off x="8888551" y="1409093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페이지 </a:t>
              </a:r>
              <a:r>
                <a:rPr lang="ko-KR" altLang="en-US" sz="2800" dirty="0" err="1" smtClean="0">
                  <a:solidFill>
                    <a:schemeClr val="tx1"/>
                  </a:solidFill>
                </a:rPr>
                <a:t>포워딩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8531553" y="1095735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3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8029114" y="8279036"/>
            <a:ext cx="1862231" cy="9780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DAO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418580" y="8286673"/>
            <a:ext cx="1862231" cy="9780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SQL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>
            <a:stCxn id="25" idx="3"/>
            <a:endCxn id="29" idx="1"/>
          </p:cNvCxnSpPr>
          <p:nvPr/>
        </p:nvCxnSpPr>
        <p:spPr>
          <a:xfrm>
            <a:off x="5136612" y="5113464"/>
            <a:ext cx="1993625" cy="55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8527938" y="5670443"/>
            <a:ext cx="0" cy="260859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위쪽 화살표 설명선 46"/>
          <p:cNvSpPr/>
          <p:nvPr/>
        </p:nvSpPr>
        <p:spPr>
          <a:xfrm>
            <a:off x="4710318" y="5307800"/>
            <a:ext cx="2374442" cy="1547845"/>
          </a:xfrm>
          <a:prstGeom prst="upArrowCallou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VO </a:t>
            </a:r>
            <a:r>
              <a:rPr lang="ko-KR" altLang="en-US" sz="2800" dirty="0" smtClean="0">
                <a:solidFill>
                  <a:schemeClr val="tx1"/>
                </a:solidFill>
              </a:rPr>
              <a:t>데이터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9891345" y="9030568"/>
            <a:ext cx="2527235" cy="76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29" idx="3"/>
            <a:endCxn id="41" idx="1"/>
          </p:cNvCxnSpPr>
          <p:nvPr/>
        </p:nvCxnSpPr>
        <p:spPr>
          <a:xfrm>
            <a:off x="10790223" y="5119063"/>
            <a:ext cx="2559474" cy="333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1832072" y="2686568"/>
            <a:ext cx="13726306" cy="11027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4000" dirty="0" smtClean="0">
                <a:solidFill>
                  <a:schemeClr val="tx1"/>
                </a:solidFill>
              </a:rPr>
              <a:t> 처리 기본 개요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4778212" y="5964317"/>
            <a:ext cx="2149232" cy="777766"/>
          </a:xfrm>
          <a:prstGeom prst="ellipse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꺾인 연결선 53"/>
          <p:cNvCxnSpPr>
            <a:stCxn id="53" idx="4"/>
            <a:endCxn id="43" idx="1"/>
          </p:cNvCxnSpPr>
          <p:nvPr/>
        </p:nvCxnSpPr>
        <p:spPr>
          <a:xfrm rot="16200000" flipH="1">
            <a:off x="5927984" y="6666927"/>
            <a:ext cx="2025974" cy="2176286"/>
          </a:xfrm>
          <a:prstGeom prst="bentConnector2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9891345" y="8624610"/>
            <a:ext cx="2527235" cy="1700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9130464" y="5682805"/>
            <a:ext cx="0" cy="25624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79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303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016" y="2613810"/>
            <a:ext cx="9074988" cy="6996042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1924" y="2550994"/>
            <a:ext cx="2447020" cy="73534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직사각형 59"/>
          <p:cNvSpPr/>
          <p:nvPr/>
        </p:nvSpPr>
        <p:spPr>
          <a:xfrm>
            <a:off x="887729" y="4793109"/>
            <a:ext cx="1452707" cy="41571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 flipV="1">
            <a:off x="2353723" y="2601083"/>
            <a:ext cx="1498201" cy="219202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2340436" y="8885653"/>
            <a:ext cx="1511488" cy="101785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5524" y="784437"/>
            <a:ext cx="9454255" cy="1130612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5524" y="2201403"/>
            <a:ext cx="9161370" cy="2786659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2990" y="5593088"/>
            <a:ext cx="6732230" cy="2097213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13449" y="5632446"/>
            <a:ext cx="4658638" cy="2399904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579" y="7963000"/>
            <a:ext cx="10954564" cy="1581586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26172" y="8275627"/>
            <a:ext cx="4741114" cy="1193233"/>
          </a:xfrm>
          <a:prstGeom prst="rect">
            <a:avLst/>
          </a:prstGeom>
        </p:spPr>
      </p:pic>
      <p:cxnSp>
        <p:nvCxnSpPr>
          <p:cNvPr id="73" name="직선 화살표 연결선 72"/>
          <p:cNvCxnSpPr/>
          <p:nvPr/>
        </p:nvCxnSpPr>
        <p:spPr>
          <a:xfrm>
            <a:off x="11245220" y="7121095"/>
            <a:ext cx="167743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H="1">
            <a:off x="11245221" y="6227734"/>
            <a:ext cx="166822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13558062" y="668745"/>
            <a:ext cx="4014025" cy="46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다른 페이지</a:t>
            </a:r>
            <a:endParaRPr lang="ko-KR" altLang="en-US" sz="2800" dirty="0"/>
          </a:p>
        </p:txBody>
      </p:sp>
      <p:cxnSp>
        <p:nvCxnSpPr>
          <p:cNvPr id="100" name="직선 화살표 연결선 99"/>
          <p:cNvCxnSpPr/>
          <p:nvPr/>
        </p:nvCxnSpPr>
        <p:spPr>
          <a:xfrm flipV="1">
            <a:off x="10303891" y="4987983"/>
            <a:ext cx="329676" cy="5994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H="1">
            <a:off x="9213741" y="4982362"/>
            <a:ext cx="428471" cy="5587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777616" y="9004811"/>
            <a:ext cx="4014025" cy="46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예시 페이지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80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740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81" grpId="0" animBg="1"/>
      <p:bldP spid="2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2" y="2184448"/>
            <a:ext cx="10527353" cy="739960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194144" y="4360444"/>
            <a:ext cx="5105152" cy="25098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339623" y="3963628"/>
            <a:ext cx="710676" cy="2839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676613" y="3922438"/>
            <a:ext cx="858964" cy="864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/>
              <a:t>1</a:t>
            </a:r>
            <a:endParaRPr lang="ko-KR" altLang="en-US" sz="4000" dirty="0"/>
          </a:p>
        </p:txBody>
      </p:sp>
      <p:sp>
        <p:nvSpPr>
          <p:cNvPr id="29" name="타원 28"/>
          <p:cNvSpPr/>
          <p:nvPr/>
        </p:nvSpPr>
        <p:spPr>
          <a:xfrm>
            <a:off x="4632915" y="3295923"/>
            <a:ext cx="858964" cy="864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/>
              <a:t>2</a:t>
            </a:r>
            <a:endParaRPr lang="ko-KR" altLang="en-US" sz="4000" dirty="0"/>
          </a:p>
        </p:txBody>
      </p:sp>
      <p:sp>
        <p:nvSpPr>
          <p:cNvPr id="30" name="왼쪽 화살표 설명선 29"/>
          <p:cNvSpPr/>
          <p:nvPr/>
        </p:nvSpPr>
        <p:spPr>
          <a:xfrm>
            <a:off x="8387345" y="5084681"/>
            <a:ext cx="2700044" cy="1580398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48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/>
              <a:t>Iframe</a:t>
            </a:r>
            <a:endParaRPr lang="ko-KR" altLang="en-US" sz="44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526454" y="2184449"/>
            <a:ext cx="5766094" cy="739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1973243" y="2543664"/>
            <a:ext cx="4882646" cy="98705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Ajax </a:t>
            </a:r>
            <a:r>
              <a:rPr lang="ko-KR" altLang="en-US" sz="2800" dirty="0" smtClean="0">
                <a:solidFill>
                  <a:schemeClr val="tx1"/>
                </a:solidFill>
              </a:rPr>
              <a:t>비동기 통신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사용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835181" y="3800199"/>
            <a:ext cx="5269948" cy="53786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028832" y="4868302"/>
            <a:ext cx="4882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600" dirty="0" err="1" smtClean="0"/>
              <a:t>클릭된</a:t>
            </a:r>
            <a:r>
              <a:rPr lang="ko-KR" altLang="en-US" sz="3600" dirty="0" smtClean="0"/>
              <a:t> </a:t>
            </a:r>
            <a:r>
              <a:rPr lang="ko-KR" altLang="en-US" sz="3600" dirty="0" err="1" smtClean="0"/>
              <a:t>도시데이터</a:t>
            </a:r>
            <a:r>
              <a:rPr lang="ko-KR" altLang="en-US" sz="3600" dirty="0" smtClean="0"/>
              <a:t> </a:t>
            </a:r>
            <a:endParaRPr lang="en-US" altLang="ko-KR" sz="3600" dirty="0" smtClean="0"/>
          </a:p>
          <a:p>
            <a:r>
              <a:rPr lang="en-US" altLang="ko-KR" sz="3600" dirty="0" smtClean="0"/>
              <a:t>  </a:t>
            </a:r>
            <a:r>
              <a:rPr lang="ko-KR" altLang="en-US" sz="3600" dirty="0" smtClean="0"/>
              <a:t>실시간 정보</a:t>
            </a:r>
            <a:endParaRPr lang="ko-KR" altLang="en-US" sz="3600" dirty="0"/>
          </a:p>
        </p:txBody>
      </p:sp>
      <p:sp>
        <p:nvSpPr>
          <p:cNvPr id="35" name="TextBox 34"/>
          <p:cNvSpPr txBox="1"/>
          <p:nvPr/>
        </p:nvSpPr>
        <p:spPr>
          <a:xfrm>
            <a:off x="12048457" y="6696874"/>
            <a:ext cx="4863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2. </a:t>
            </a:r>
            <a:r>
              <a:rPr lang="ko-KR" altLang="en-US" sz="3600" dirty="0" smtClean="0"/>
              <a:t>해당 도시의</a:t>
            </a:r>
            <a:endParaRPr lang="en-US" altLang="ko-KR" sz="3600" dirty="0" smtClean="0"/>
          </a:p>
          <a:p>
            <a:r>
              <a:rPr lang="en-US" altLang="ko-KR" sz="3600" dirty="0" smtClean="0"/>
              <a:t>   CCTV URL </a:t>
            </a:r>
            <a:r>
              <a:rPr lang="ko-KR" altLang="en-US" sz="3600" dirty="0" smtClean="0"/>
              <a:t>요청</a:t>
            </a:r>
            <a:endParaRPr lang="ko-KR" altLang="en-US" sz="3600" dirty="0"/>
          </a:p>
        </p:txBody>
      </p:sp>
      <p:sp>
        <p:nvSpPr>
          <p:cNvPr id="37" name="TextBox 36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81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085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944" y="2179164"/>
            <a:ext cx="2422570" cy="7464469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358229" y="4892347"/>
            <a:ext cx="1179060" cy="4908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883604" y="2179164"/>
            <a:ext cx="12341948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1. Ajax </a:t>
            </a:r>
            <a:r>
              <a:rPr lang="ko-KR" altLang="en-US" sz="2800" dirty="0" smtClean="0"/>
              <a:t>비동기 통신 </a:t>
            </a:r>
            <a:r>
              <a:rPr lang="en-US" altLang="ko-KR" sz="2800" dirty="0" smtClean="0"/>
              <a:t>- </a:t>
            </a:r>
            <a:r>
              <a:rPr lang="ko-KR" altLang="en-US" sz="2800" dirty="0" err="1" smtClean="0"/>
              <a:t>클릭된</a:t>
            </a:r>
            <a:r>
              <a:rPr lang="ko-KR" altLang="en-US" sz="2800" dirty="0" smtClean="0"/>
              <a:t> 도시 데이터 </a:t>
            </a:r>
            <a:r>
              <a:rPr lang="ko-KR" altLang="en-US" sz="2800" dirty="0"/>
              <a:t>실시간 </a:t>
            </a:r>
            <a:r>
              <a:rPr lang="ko-KR" altLang="en-US" sz="2800" dirty="0" smtClean="0"/>
              <a:t>정보</a:t>
            </a:r>
            <a:endParaRPr lang="ko-KR" altLang="en-US" sz="28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3604" y="3267288"/>
            <a:ext cx="8531248" cy="257957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3604" y="5909845"/>
            <a:ext cx="13027874" cy="420756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827058" y="6317247"/>
            <a:ext cx="4911086" cy="1524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82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472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59490" y="2179164"/>
            <a:ext cx="12341948" cy="1131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2. Ajax </a:t>
            </a:r>
            <a:r>
              <a:rPr lang="ko-KR" altLang="en-US" sz="2800" dirty="0"/>
              <a:t>비동기 통신 </a:t>
            </a:r>
            <a:r>
              <a:rPr lang="en-US" altLang="ko-KR" sz="2800" dirty="0"/>
              <a:t>- </a:t>
            </a:r>
            <a:r>
              <a:rPr lang="ko-KR" altLang="en-US" sz="2800" dirty="0" smtClean="0"/>
              <a:t>해당 도시의 </a:t>
            </a:r>
            <a:r>
              <a:rPr lang="en-US" altLang="ko-KR" sz="2800" dirty="0" smtClean="0"/>
              <a:t>CCTV URL </a:t>
            </a:r>
            <a:r>
              <a:rPr lang="ko-KR" altLang="en-US" sz="2800" dirty="0" smtClean="0"/>
              <a:t>요청</a:t>
            </a:r>
            <a:endParaRPr lang="en-US" altLang="ko-KR" sz="2800" dirty="0" smtClean="0"/>
          </a:p>
          <a:p>
            <a:pPr algn="ctr"/>
            <a:r>
              <a:rPr lang="en-US" altLang="ko-KR" sz="2800" dirty="0" smtClean="0"/>
              <a:t>(</a:t>
            </a:r>
            <a:r>
              <a:rPr lang="en-US" altLang="ko-KR" sz="2800" dirty="0"/>
              <a:t>(</a:t>
            </a:r>
            <a:r>
              <a:rPr lang="en-US" altLang="ko-KR" sz="2800" dirty="0" err="1"/>
              <a:t>placeMarkerAndInfoWindow</a:t>
            </a:r>
            <a:r>
              <a:rPr lang="en-US" altLang="ko-KR" sz="2800" dirty="0"/>
              <a:t> </a:t>
            </a:r>
            <a:r>
              <a:rPr lang="ko-KR" altLang="en-US" sz="2800" dirty="0"/>
              <a:t>함수 </a:t>
            </a:r>
            <a:r>
              <a:rPr lang="ko-KR" altLang="en-US" sz="2800" dirty="0" smtClean="0"/>
              <a:t>안 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42" y="3524973"/>
            <a:ext cx="12655792" cy="610560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5130" y="3443413"/>
            <a:ext cx="11051030" cy="302933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0715" y="6577775"/>
            <a:ext cx="9275445" cy="302073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83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86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3741" y="2284559"/>
            <a:ext cx="7850042" cy="730741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608" y="2284559"/>
            <a:ext cx="7235815" cy="733389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659460" y="2951119"/>
            <a:ext cx="1371852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491066" y="3016537"/>
            <a:ext cx="1029012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84403" y="8648483"/>
            <a:ext cx="1042223" cy="101681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515253" y="1298572"/>
            <a:ext cx="648083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정상적으로 통신이 완료된 모습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84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966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184448"/>
            <a:ext cx="8022612" cy="744956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652936" y="2974116"/>
            <a:ext cx="2341503" cy="458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6456" y="3775561"/>
            <a:ext cx="13185022" cy="5733246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 flipV="1">
            <a:off x="3726456" y="3432363"/>
            <a:ext cx="1906536" cy="34319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 flipV="1">
            <a:off x="7994439" y="3432363"/>
            <a:ext cx="8917040" cy="34319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0429433" y="2178887"/>
            <a:ext cx="5863260" cy="1131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</a:t>
            </a:r>
            <a:r>
              <a:rPr lang="ko-KR" altLang="en-US" sz="2800" dirty="0" err="1" smtClean="0"/>
              <a:t>모델창</a:t>
            </a:r>
            <a:r>
              <a:rPr lang="ko-KR" altLang="en-US" sz="2800" dirty="0" smtClean="0"/>
              <a:t> 띄우기</a:t>
            </a:r>
            <a:endParaRPr lang="ko-KR" altLang="en-US" sz="28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3607" y="5454682"/>
            <a:ext cx="11227871" cy="401132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85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384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307" y="2323919"/>
            <a:ext cx="12083937" cy="52544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865" y="3227457"/>
            <a:ext cx="11499068" cy="627999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263928" y="5394583"/>
            <a:ext cx="1355091" cy="6621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523423" y="1213594"/>
            <a:ext cx="648083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날짜 선택 가능 기간 설정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86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456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10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830" y="2296478"/>
            <a:ext cx="15827775" cy="688239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7790" y="2296478"/>
            <a:ext cx="8255814" cy="17250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7789" y="4077818"/>
            <a:ext cx="8255813" cy="564117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523423" y="1213594"/>
            <a:ext cx="648083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내용 </a:t>
            </a:r>
            <a:r>
              <a:rPr lang="en-US" altLang="ko-KR" sz="2800" dirty="0" smtClean="0"/>
              <a:t>submit</a:t>
            </a:r>
            <a:endParaRPr lang="ko-KR" altLang="en-US" sz="2800" dirty="0"/>
          </a:p>
        </p:txBody>
      </p:sp>
      <p:sp>
        <p:nvSpPr>
          <p:cNvPr id="18" name="직사각형 17"/>
          <p:cNvSpPr/>
          <p:nvPr/>
        </p:nvSpPr>
        <p:spPr>
          <a:xfrm>
            <a:off x="5580545" y="3645899"/>
            <a:ext cx="1026522" cy="7513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87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821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324" y="3488585"/>
            <a:ext cx="13261502" cy="57665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1896" y="4809263"/>
            <a:ext cx="7180738" cy="135485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6254" y="6311288"/>
            <a:ext cx="10898602" cy="328688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6254" y="3441086"/>
            <a:ext cx="9878188" cy="102509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959490" y="2179164"/>
            <a:ext cx="12341948" cy="1131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</a:t>
            </a:r>
            <a:r>
              <a:rPr lang="ko-KR" altLang="en-US" sz="2800" dirty="0" err="1" smtClean="0"/>
              <a:t>모델창</a:t>
            </a:r>
            <a:r>
              <a:rPr lang="ko-KR" altLang="en-US" sz="2800" dirty="0" smtClean="0"/>
              <a:t> 예외처리</a:t>
            </a:r>
            <a:r>
              <a:rPr lang="en-US" altLang="ko-KR" sz="2800" dirty="0" smtClean="0"/>
              <a:t> (1)</a:t>
            </a:r>
          </a:p>
          <a:p>
            <a:pPr algn="ctr"/>
            <a:r>
              <a:rPr lang="en-US" altLang="ko-KR" sz="2800" dirty="0" smtClean="0"/>
              <a:t>( </a:t>
            </a:r>
            <a:r>
              <a:rPr lang="ko-KR" altLang="en-US" sz="2800" dirty="0" smtClean="0"/>
              <a:t>이중 </a:t>
            </a:r>
            <a:r>
              <a:rPr lang="en-US" altLang="ko-KR" sz="2800" dirty="0" smtClean="0"/>
              <a:t>Submit </a:t>
            </a:r>
            <a:r>
              <a:rPr lang="ko-KR" altLang="en-US" sz="2800" dirty="0" smtClean="0"/>
              <a:t>방지 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24" name="타원 23"/>
          <p:cNvSpPr/>
          <p:nvPr/>
        </p:nvSpPr>
        <p:spPr>
          <a:xfrm>
            <a:off x="6068359" y="3579771"/>
            <a:ext cx="770605" cy="77060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88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737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대기환경정보(네이버)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61360" y="7994798"/>
            <a:ext cx="7617026" cy="8520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1시간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 단위로 전국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시/군/구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의 실시간 미세먼지 등급을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환경부 4단계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로 한 눈에 조회 가능</a:t>
            </a:r>
            <a:endParaRPr kumimoji="0" lang="ko-KR" altLang="en-US" sz="2500" b="1" i="1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277604"/>
            <a:ext cx="7159881" cy="6050452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9061360" y="3296638"/>
            <a:ext cx="7617027" cy="4026732"/>
          </a:xfrm>
          <a:prstGeom prst="rect">
            <a:avLst/>
          </a:prstGeom>
          <a:noFill/>
          <a:ln w="9544" cap="flat" cmpd="sng" algn="ctr">
            <a:solidFill>
              <a:srgbClr val="FF0000"/>
            </a:solidFill>
            <a:prstDash val="sysDot"/>
            <a:round/>
            <a:headEnd w="med" len="med"/>
            <a:tailEnd type="triangle" w="med" len="med"/>
          </a:ln>
        </p:spPr>
      </p:pic>
      <p:sp>
        <p:nvSpPr>
          <p:cNvPr id="23" name="타원 22"/>
          <p:cNvSpPr/>
          <p:nvPr/>
        </p:nvSpPr>
        <p:spPr>
          <a:xfrm>
            <a:off x="2282434" y="5447287"/>
            <a:ext cx="533280" cy="500013"/>
          </a:xfrm>
          <a:prstGeom prst="ellipse">
            <a:avLst/>
          </a:prstGeom>
          <a:noFill/>
          <a:ln w="25508" cap="flat" cmpd="sng" algn="ctr">
            <a:solidFill>
              <a:srgbClr val="FF0000"/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2536348" y="5271127"/>
            <a:ext cx="6525012" cy="1761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8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078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59490" y="2179164"/>
            <a:ext cx="12341948" cy="1131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</a:t>
            </a:r>
            <a:r>
              <a:rPr lang="ko-KR" altLang="en-US" sz="2800" dirty="0" err="1" smtClean="0"/>
              <a:t>모델창</a:t>
            </a:r>
            <a:r>
              <a:rPr lang="ko-KR" altLang="en-US" sz="2800" dirty="0" smtClean="0"/>
              <a:t> 예외처리</a:t>
            </a:r>
            <a:r>
              <a:rPr lang="en-US" altLang="ko-KR" sz="2800" dirty="0" smtClean="0"/>
              <a:t> (2)</a:t>
            </a:r>
          </a:p>
          <a:p>
            <a:pPr algn="ctr"/>
            <a:r>
              <a:rPr lang="en-US" altLang="ko-KR" sz="2800" dirty="0" smtClean="0"/>
              <a:t>( </a:t>
            </a:r>
            <a:r>
              <a:rPr lang="ko-KR" altLang="en-US" sz="2800" dirty="0" smtClean="0"/>
              <a:t>잘못된 날짜 선택 방지 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8678" y="3469218"/>
            <a:ext cx="9069466" cy="609587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728" y="3626490"/>
            <a:ext cx="9519383" cy="604253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89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387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3" y="2325423"/>
            <a:ext cx="10871725" cy="145582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523423" y="1213594"/>
            <a:ext cx="6480837" cy="9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예측 화면으로 </a:t>
            </a:r>
            <a:r>
              <a:rPr lang="ko-KR" altLang="en-US" sz="2800" dirty="0" err="1" smtClean="0"/>
              <a:t>포워딩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734" y="3849512"/>
            <a:ext cx="12091861" cy="1854902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3227690" y="2223989"/>
            <a:ext cx="4189997" cy="1524428"/>
            <a:chOff x="525521" y="1077432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1" name="직사각형 20"/>
            <p:cNvSpPr/>
            <p:nvPr/>
          </p:nvSpPr>
          <p:spPr>
            <a:xfrm>
              <a:off x="882519" y="1390790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</a:rPr>
                <a:t>폼 보기 요청</a:t>
              </a:r>
            </a:p>
          </p:txBody>
        </p:sp>
        <p:sp>
          <p:nvSpPr>
            <p:cNvPr id="22" name="타원 21"/>
            <p:cNvSpPr/>
            <p:nvPr/>
          </p:nvSpPr>
          <p:spPr>
            <a:xfrm>
              <a:off x="525521" y="1077432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1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3231188" y="4313330"/>
            <a:ext cx="4189997" cy="1524428"/>
            <a:chOff x="4179277" y="997108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5" name="직사각형 24"/>
            <p:cNvSpPr/>
            <p:nvPr/>
          </p:nvSpPr>
          <p:spPr>
            <a:xfrm>
              <a:off x="4536275" y="1310466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컨트롤러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179277" y="997108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2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3240653" y="7709633"/>
            <a:ext cx="4189997" cy="1524428"/>
            <a:chOff x="8531553" y="1095735"/>
            <a:chExt cx="2822247" cy="11328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8888551" y="1409093"/>
              <a:ext cx="2465249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페이지 </a:t>
              </a:r>
              <a:r>
                <a:rPr lang="ko-KR" altLang="en-US" sz="2800" dirty="0" err="1" smtClean="0">
                  <a:solidFill>
                    <a:schemeClr val="tx1"/>
                  </a:solidFill>
                </a:rPr>
                <a:t>포워딩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8531553" y="1095735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3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" name="직선 화살표 연결선 4"/>
          <p:cNvCxnSpPr>
            <a:stCxn id="21" idx="2"/>
            <a:endCxn id="25" idx="0"/>
          </p:cNvCxnSpPr>
          <p:nvPr/>
        </p:nvCxnSpPr>
        <p:spPr>
          <a:xfrm>
            <a:off x="15587694" y="3748417"/>
            <a:ext cx="3498" cy="9865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5" idx="2"/>
            <a:endCxn id="28" idx="0"/>
          </p:cNvCxnSpPr>
          <p:nvPr/>
        </p:nvCxnSpPr>
        <p:spPr>
          <a:xfrm>
            <a:off x="15591192" y="5837758"/>
            <a:ext cx="9465" cy="22935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533424" y="1992108"/>
            <a:ext cx="1060021" cy="84333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1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33424" y="3616180"/>
            <a:ext cx="1060021" cy="84333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2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734" y="6273513"/>
            <a:ext cx="10879679" cy="3377234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533424" y="5758198"/>
            <a:ext cx="1060021" cy="84333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3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90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208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863" y="2241144"/>
            <a:ext cx="5641442" cy="8121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104" y="3315991"/>
            <a:ext cx="11656228" cy="132682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052" y="4901032"/>
            <a:ext cx="10284376" cy="430854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8182" y="2175487"/>
            <a:ext cx="9341594" cy="109064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8021" y="5345500"/>
            <a:ext cx="9391756" cy="341191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4889" y="9012885"/>
            <a:ext cx="13494887" cy="630602"/>
          </a:xfrm>
          <a:prstGeom prst="rect">
            <a:avLst/>
          </a:prstGeom>
        </p:spPr>
      </p:pic>
      <p:sp>
        <p:nvSpPr>
          <p:cNvPr id="17" name="직사각형 16"/>
          <p:cNvSpPr>
            <a:spLocks/>
          </p:cNvSpPr>
          <p:nvPr/>
        </p:nvSpPr>
        <p:spPr>
          <a:xfrm>
            <a:off x="9860544" y="759043"/>
            <a:ext cx="7316544" cy="13477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tx1"/>
                </a:solidFill>
              </a:rPr>
              <a:t>1. </a:t>
            </a:r>
            <a:r>
              <a:rPr lang="ko-KR" altLang="en-US" sz="3600" dirty="0" smtClean="0">
                <a:solidFill>
                  <a:schemeClr val="tx1"/>
                </a:solidFill>
              </a:rPr>
              <a:t>날씨 정보</a:t>
            </a:r>
            <a:endParaRPr lang="en-US" altLang="ko-KR" sz="3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3600" dirty="0" smtClean="0">
                <a:solidFill>
                  <a:schemeClr val="tx1"/>
                </a:solidFill>
              </a:rPr>
              <a:t>2. </a:t>
            </a:r>
            <a:r>
              <a:rPr lang="ko-KR" altLang="en-US" sz="3600" dirty="0" smtClean="0">
                <a:solidFill>
                  <a:schemeClr val="tx1"/>
                </a:solidFill>
              </a:rPr>
              <a:t>미세먼지 예측 정보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91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152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249" y="2268893"/>
            <a:ext cx="15935848" cy="24542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435" y="5044857"/>
            <a:ext cx="13983241" cy="19238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088" y="7158962"/>
            <a:ext cx="10300636" cy="585818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973534" y="3119866"/>
            <a:ext cx="914400" cy="914400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>
            <a:off x="9504215" y="961341"/>
            <a:ext cx="7316544" cy="10422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3. </a:t>
            </a:r>
            <a:r>
              <a:rPr lang="ko-KR" altLang="en-US" sz="3600" dirty="0">
                <a:solidFill>
                  <a:schemeClr val="tx1"/>
                </a:solidFill>
              </a:rPr>
              <a:t>생활 기상 정보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92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568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468" y="2200891"/>
            <a:ext cx="16280635" cy="5790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468" y="2876586"/>
            <a:ext cx="7921787" cy="38149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054" y="7178148"/>
            <a:ext cx="7935202" cy="2298066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3341506" y="6678774"/>
            <a:ext cx="6707" cy="48664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8828447" y="9288866"/>
            <a:ext cx="842701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8" idx="1"/>
          </p:cNvCxnSpPr>
          <p:nvPr/>
        </p:nvCxnSpPr>
        <p:spPr>
          <a:xfrm flipH="1">
            <a:off x="8828447" y="7532458"/>
            <a:ext cx="83317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1619" y="5604416"/>
            <a:ext cx="7923782" cy="3856084"/>
          </a:xfrm>
          <a:prstGeom prst="rect">
            <a:avLst/>
          </a:prstGeom>
        </p:spPr>
      </p:pic>
      <p:cxnSp>
        <p:nvCxnSpPr>
          <p:cNvPr id="43" name="직선 화살표 연결선 42"/>
          <p:cNvCxnSpPr/>
          <p:nvPr/>
        </p:nvCxnSpPr>
        <p:spPr>
          <a:xfrm rot="10800000" flipH="1">
            <a:off x="6775016" y="6678774"/>
            <a:ext cx="6707" cy="48664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1138" y="3735682"/>
            <a:ext cx="10132831" cy="167024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49" name="직사각형 48"/>
          <p:cNvSpPr/>
          <p:nvPr/>
        </p:nvSpPr>
        <p:spPr>
          <a:xfrm>
            <a:off x="13786704" y="3628525"/>
            <a:ext cx="3505844" cy="58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/>
              <a:t>로그인 후</a:t>
            </a:r>
            <a:endParaRPr lang="ko-KR" altLang="en-US" sz="3600" dirty="0"/>
          </a:p>
        </p:txBody>
      </p:sp>
      <p:sp>
        <p:nvSpPr>
          <p:cNvPr id="23" name="직사각형 22"/>
          <p:cNvSpPr>
            <a:spLocks/>
          </p:cNvSpPr>
          <p:nvPr/>
        </p:nvSpPr>
        <p:spPr>
          <a:xfrm>
            <a:off x="8451724" y="669192"/>
            <a:ext cx="7316544" cy="10422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tx1"/>
                </a:solidFill>
              </a:rPr>
              <a:t>4. </a:t>
            </a:r>
            <a:r>
              <a:rPr lang="ko-KR" altLang="en-US" sz="3600" dirty="0" smtClean="0">
                <a:solidFill>
                  <a:schemeClr val="tx1"/>
                </a:solidFill>
              </a:rPr>
              <a:t>날씨 </a:t>
            </a:r>
            <a:r>
              <a:rPr lang="ko-KR" altLang="en-US" sz="3600" dirty="0" err="1" smtClean="0">
                <a:solidFill>
                  <a:schemeClr val="tx1"/>
                </a:solidFill>
              </a:rPr>
              <a:t>한줄</a:t>
            </a:r>
            <a:r>
              <a:rPr lang="ko-KR" altLang="en-US" sz="3600" dirty="0" smtClean="0">
                <a:solidFill>
                  <a:schemeClr val="tx1"/>
                </a:solidFill>
              </a:rPr>
              <a:t> 평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0028" y="1624965"/>
            <a:ext cx="7793134" cy="175640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36" name="직사각형 35"/>
          <p:cNvSpPr/>
          <p:nvPr/>
        </p:nvSpPr>
        <p:spPr>
          <a:xfrm>
            <a:off x="13786704" y="1270655"/>
            <a:ext cx="3505844" cy="58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/>
              <a:t>로그인 전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93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483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882" y="2359546"/>
            <a:ext cx="10158411" cy="715436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2165" y="3050030"/>
            <a:ext cx="7793134" cy="175640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2300" y="5806322"/>
            <a:ext cx="10132831" cy="1670247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13461815" y="2673870"/>
            <a:ext cx="3505844" cy="58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/>
              <a:t>로그인 전</a:t>
            </a:r>
            <a:endParaRPr lang="ko-KR" altLang="en-US" sz="3600" dirty="0"/>
          </a:p>
        </p:txBody>
      </p:sp>
      <p:sp>
        <p:nvSpPr>
          <p:cNvPr id="49" name="직사각형 48"/>
          <p:cNvSpPr/>
          <p:nvPr/>
        </p:nvSpPr>
        <p:spPr>
          <a:xfrm>
            <a:off x="13547149" y="5642487"/>
            <a:ext cx="3505844" cy="58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/>
              <a:t>로그인 후</a:t>
            </a:r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94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439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5" name="직사각형 24"/>
          <p:cNvSpPr>
            <a:spLocks/>
          </p:cNvSpPr>
          <p:nvPr/>
        </p:nvSpPr>
        <p:spPr>
          <a:xfrm>
            <a:off x="9739616" y="820788"/>
            <a:ext cx="7316544" cy="10422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tx1"/>
                </a:solidFill>
              </a:rPr>
              <a:t>5. </a:t>
            </a:r>
            <a:r>
              <a:rPr lang="ko-KR" altLang="en-US" sz="3600" dirty="0" smtClean="0">
                <a:solidFill>
                  <a:schemeClr val="tx1"/>
                </a:solidFill>
              </a:rPr>
              <a:t>주요 명소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35" y="2311977"/>
            <a:ext cx="14926108" cy="57408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435" y="7410500"/>
            <a:ext cx="12951911" cy="7039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435" y="8248582"/>
            <a:ext cx="9345698" cy="71639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95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130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815" y="2419610"/>
            <a:ext cx="12932326" cy="6949349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2517275" y="3501660"/>
            <a:ext cx="4836697" cy="1623392"/>
            <a:chOff x="89925" y="1003888"/>
            <a:chExt cx="3257843" cy="1206409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9" name="직사각형 18"/>
            <p:cNvSpPr/>
            <p:nvPr/>
          </p:nvSpPr>
          <p:spPr>
            <a:xfrm>
              <a:off x="525521" y="1390790"/>
              <a:ext cx="2822247" cy="819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Django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에서 그린 그래프 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89925" y="1003888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1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2517275" y="6427143"/>
            <a:ext cx="4189997" cy="2530687"/>
            <a:chOff x="4179277" y="997108"/>
            <a:chExt cx="2822247" cy="188065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2" name="직사각형 21"/>
            <p:cNvSpPr/>
            <p:nvPr/>
          </p:nvSpPr>
          <p:spPr>
            <a:xfrm>
              <a:off x="4536275" y="1310466"/>
              <a:ext cx="2465249" cy="15673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Iframe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으로 </a:t>
              </a:r>
              <a:r>
                <a:rPr lang="en-US" altLang="ko-KR" sz="2800" dirty="0" err="1" smtClean="0">
                  <a:solidFill>
                    <a:schemeClr val="tx1"/>
                  </a:solidFill>
                </a:rPr>
                <a:t>jsp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파일에 띄움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4179277" y="997108"/>
              <a:ext cx="713996" cy="62671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2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>
            <a:off x="9734036" y="822132"/>
            <a:ext cx="7316544" cy="10422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tx1"/>
                </a:solidFill>
              </a:rPr>
              <a:t>6. </a:t>
            </a:r>
            <a:r>
              <a:rPr lang="ko-KR" altLang="en-US" sz="3600" dirty="0" smtClean="0">
                <a:solidFill>
                  <a:schemeClr val="tx1"/>
                </a:solidFill>
              </a:rPr>
              <a:t>예측 정확도 그래프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96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393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20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753" y="2196461"/>
            <a:ext cx="8185287" cy="742903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023744" y="2134356"/>
            <a:ext cx="4189997" cy="11027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Django</a:t>
            </a:r>
            <a:r>
              <a:rPr lang="ko-KR" altLang="en-US" sz="2800" dirty="0" smtClean="0">
                <a:solidFill>
                  <a:schemeClr val="tx1"/>
                </a:solidFill>
              </a:rPr>
              <a:t>에서 그린 그래프 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8457" y="5467211"/>
            <a:ext cx="10295213" cy="13094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12300428" y="4872029"/>
            <a:ext cx="4189997" cy="11027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Views.py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6916" y="7042368"/>
            <a:ext cx="10236754" cy="26600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</p:pic>
      <p:sp>
        <p:nvSpPr>
          <p:cNvPr id="25" name="직사각형 24"/>
          <p:cNvSpPr/>
          <p:nvPr/>
        </p:nvSpPr>
        <p:spPr>
          <a:xfrm>
            <a:off x="12300428" y="7171168"/>
            <a:ext cx="4189997" cy="11027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Urls.py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>
            <a:spLocks/>
          </p:cNvSpPr>
          <p:nvPr/>
        </p:nvSpPr>
        <p:spPr>
          <a:xfrm>
            <a:off x="9734036" y="822132"/>
            <a:ext cx="7316544" cy="10422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6. </a:t>
            </a:r>
            <a:r>
              <a:rPr lang="ko-KR" altLang="en-US" sz="3600" dirty="0">
                <a:solidFill>
                  <a:schemeClr val="tx1"/>
                </a:solidFill>
              </a:rPr>
              <a:t>예측 정확도 그래프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97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053" y="150063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17" y="2126720"/>
            <a:ext cx="13625081" cy="758158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4689713" y="2184449"/>
            <a:ext cx="2781449" cy="739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779021" y="2527463"/>
            <a:ext cx="2781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학습 모델</a:t>
            </a:r>
            <a:endParaRPr lang="en-US" altLang="ko-KR" sz="3600" dirty="0" smtClean="0"/>
          </a:p>
          <a:p>
            <a:r>
              <a:rPr lang="ko-KR" altLang="en-US" sz="3600" dirty="0" smtClean="0"/>
              <a:t>사용 데이터</a:t>
            </a:r>
            <a:endParaRPr lang="ko-KR" altLang="en-US" sz="3600" dirty="0"/>
          </a:p>
        </p:txBody>
      </p:sp>
      <p:sp>
        <p:nvSpPr>
          <p:cNvPr id="22" name="직사각형 21"/>
          <p:cNvSpPr/>
          <p:nvPr/>
        </p:nvSpPr>
        <p:spPr>
          <a:xfrm>
            <a:off x="14809813" y="6138504"/>
            <a:ext cx="2602835" cy="10852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chemeClr val="tx1"/>
                </a:solidFill>
              </a:rPr>
              <a:t>에어코리아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미세먼지 정보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809813" y="4263529"/>
            <a:ext cx="2602835" cy="10852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chemeClr val="tx1"/>
                </a:solidFill>
              </a:rPr>
              <a:t>날씨누리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기상정보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98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717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5217</Words>
  <Application>Microsoft Office PowerPoint</Application>
  <PresentationFormat>사용자 지정</PresentationFormat>
  <Paragraphs>1189</Paragraphs>
  <Slides>119</Slides>
  <Notes>63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119</vt:i4>
      </vt:variant>
    </vt:vector>
  </HeadingPairs>
  <TitlesOfParts>
    <vt:vector size="133" baseType="lpstr">
      <vt:lpstr>?? ??</vt:lpstr>
      <vt:lpstr>D2Coding</vt:lpstr>
      <vt:lpstr>Pretendard SemiBold</vt:lpstr>
      <vt:lpstr>돋움</vt:lpstr>
      <vt:lpstr>돋움체</vt:lpstr>
      <vt:lpstr>맑은 고딕</vt:lpstr>
      <vt:lpstr>바탕</vt:lpstr>
      <vt:lpstr>한컴 윤체 B</vt:lpstr>
      <vt:lpstr>휴먼둥근헤드라인</vt:lpstr>
      <vt:lpstr>휴먼엑스포</vt:lpstr>
      <vt:lpstr>Arial</vt:lpstr>
      <vt:lpstr>Calibri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human</cp:lastModifiedBy>
  <cp:revision>166</cp:revision>
  <dcterms:created xsi:type="dcterms:W3CDTF">2024-03-13T21:39:25Z</dcterms:created>
  <dcterms:modified xsi:type="dcterms:W3CDTF">2024-07-18T11:08:46Z</dcterms:modified>
  <cp:version>1100.0100.01</cp:version>
</cp:coreProperties>
</file>